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9" r:id="rId4"/>
    <p:sldId id="270" r:id="rId5"/>
    <p:sldId id="271" r:id="rId6"/>
    <p:sldId id="272" r:id="rId7"/>
    <p:sldId id="258" r:id="rId8"/>
    <p:sldId id="259" r:id="rId9"/>
    <p:sldId id="262" r:id="rId10"/>
    <p:sldId id="264" r:id="rId11"/>
    <p:sldId id="263" r:id="rId12"/>
    <p:sldId id="261" r:id="rId13"/>
    <p:sldId id="273" r:id="rId14"/>
    <p:sldId id="265" r:id="rId15"/>
    <p:sldId id="274" r:id="rId16"/>
    <p:sldId id="266" r:id="rId17"/>
    <p:sldId id="260" r:id="rId18"/>
    <p:sldId id="267" r:id="rId19"/>
    <p:sldId id="268"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2" autoAdjust="0"/>
    <p:restoredTop sz="94660"/>
  </p:normalViewPr>
  <p:slideViewPr>
    <p:cSldViewPr snapToGrid="0">
      <p:cViewPr varScale="1">
        <p:scale>
          <a:sx n="103" d="100"/>
          <a:sy n="103" d="100"/>
        </p:scale>
        <p:origin x="60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52E4FB-D0CE-446C-A66A-BD3AD4D14CC4}" type="datetimeFigureOut">
              <a:rPr lang="en-US" smtClean="0"/>
              <a:t>10/9/2024</a:t>
            </a:fld>
            <a:endParaRPr lang="en-US"/>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448487-F5D5-465B-AE1C-98F4DAA1333D}" type="slidenum">
              <a:rPr lang="en-US" smtClean="0"/>
              <a:t>‹nº›</a:t>
            </a:fld>
            <a:endParaRPr lang="en-US"/>
          </a:p>
        </p:txBody>
      </p:sp>
    </p:spTree>
    <p:extLst>
      <p:ext uri="{BB962C8B-B14F-4D97-AF65-F5344CB8AC3E}">
        <p14:creationId xmlns:p14="http://schemas.microsoft.com/office/powerpoint/2010/main" val="804141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DB2B9-CDC4-E3A1-D44F-797D3577F50B}"/>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endParaRPr lang="en-US"/>
          </a:p>
        </p:txBody>
      </p:sp>
      <p:sp>
        <p:nvSpPr>
          <p:cNvPr id="3" name="Subtítulo 2">
            <a:extLst>
              <a:ext uri="{FF2B5EF4-FFF2-40B4-BE49-F238E27FC236}">
                <a16:creationId xmlns:a16="http://schemas.microsoft.com/office/drawing/2014/main" id="{959C308A-7783-D4F5-8A44-36965E18E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endParaRPr lang="en-US"/>
          </a:p>
        </p:txBody>
      </p:sp>
      <p:sp>
        <p:nvSpPr>
          <p:cNvPr id="4" name="Marcador de Posição da Data 3">
            <a:extLst>
              <a:ext uri="{FF2B5EF4-FFF2-40B4-BE49-F238E27FC236}">
                <a16:creationId xmlns:a16="http://schemas.microsoft.com/office/drawing/2014/main" id="{366B4C5D-9CC4-AC9C-546A-75348F682FAF}"/>
              </a:ext>
            </a:extLst>
          </p:cNvPr>
          <p:cNvSpPr>
            <a:spLocks noGrp="1"/>
          </p:cNvSpPr>
          <p:nvPr>
            <p:ph type="dt" sz="half" idx="10"/>
          </p:nvPr>
        </p:nvSpPr>
        <p:spPr/>
        <p:txBody>
          <a:bodyPr/>
          <a:lstStyle/>
          <a:p>
            <a:fld id="{49F4024C-97E4-47D3-ADF4-299814404FC4}" type="datetime1">
              <a:rPr lang="en-US" smtClean="0"/>
              <a:t>10/9/2024</a:t>
            </a:fld>
            <a:endParaRPr lang="en-US"/>
          </a:p>
        </p:txBody>
      </p:sp>
      <p:sp>
        <p:nvSpPr>
          <p:cNvPr id="5" name="Marcador de Posição do Rodapé 4">
            <a:extLst>
              <a:ext uri="{FF2B5EF4-FFF2-40B4-BE49-F238E27FC236}">
                <a16:creationId xmlns:a16="http://schemas.microsoft.com/office/drawing/2014/main" id="{1D43C9A8-4A02-2D22-DF77-24F78FB4ED6B}"/>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046D7A38-A96E-6F25-7DDC-D3FE8A8F819A}"/>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12082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C62CEB-6758-555A-ABDE-AF093B343DB0}"/>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Texto Vertical 2">
            <a:extLst>
              <a:ext uri="{FF2B5EF4-FFF2-40B4-BE49-F238E27FC236}">
                <a16:creationId xmlns:a16="http://schemas.microsoft.com/office/drawing/2014/main" id="{182249D0-860D-7635-BFFC-3F10109B9410}"/>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C7115ECF-9AC6-3E23-3438-EAA108A75003}"/>
              </a:ext>
            </a:extLst>
          </p:cNvPr>
          <p:cNvSpPr>
            <a:spLocks noGrp="1"/>
          </p:cNvSpPr>
          <p:nvPr>
            <p:ph type="dt" sz="half" idx="10"/>
          </p:nvPr>
        </p:nvSpPr>
        <p:spPr/>
        <p:txBody>
          <a:bodyPr/>
          <a:lstStyle/>
          <a:p>
            <a:fld id="{E1F54B49-9DAB-4DAF-B871-40C486592681}" type="datetime1">
              <a:rPr lang="en-US" smtClean="0"/>
              <a:t>10/9/2024</a:t>
            </a:fld>
            <a:endParaRPr lang="en-US"/>
          </a:p>
        </p:txBody>
      </p:sp>
      <p:sp>
        <p:nvSpPr>
          <p:cNvPr id="5" name="Marcador de Posição do Rodapé 4">
            <a:extLst>
              <a:ext uri="{FF2B5EF4-FFF2-40B4-BE49-F238E27FC236}">
                <a16:creationId xmlns:a16="http://schemas.microsoft.com/office/drawing/2014/main" id="{DFE01EA6-B825-065E-1B19-E344BEDCE1CA}"/>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4ADB78C4-1299-1ABA-73B4-73A657A690E2}"/>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8095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AF600A-FC2C-377F-7993-B02097B81A21}"/>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endParaRPr lang="en-US"/>
          </a:p>
        </p:txBody>
      </p:sp>
      <p:sp>
        <p:nvSpPr>
          <p:cNvPr id="3" name="Marcador de Posição de Texto Vertical 2">
            <a:extLst>
              <a:ext uri="{FF2B5EF4-FFF2-40B4-BE49-F238E27FC236}">
                <a16:creationId xmlns:a16="http://schemas.microsoft.com/office/drawing/2014/main" id="{2A1929DE-6D7E-3075-E52F-CD545FBCB8E8}"/>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D39FAB80-26AF-CF07-C446-E75991B55519}"/>
              </a:ext>
            </a:extLst>
          </p:cNvPr>
          <p:cNvSpPr>
            <a:spLocks noGrp="1"/>
          </p:cNvSpPr>
          <p:nvPr>
            <p:ph type="dt" sz="half" idx="10"/>
          </p:nvPr>
        </p:nvSpPr>
        <p:spPr/>
        <p:txBody>
          <a:bodyPr/>
          <a:lstStyle/>
          <a:p>
            <a:fld id="{BB827594-3C14-4A5C-91AC-CBD0036B12D5}" type="datetime1">
              <a:rPr lang="en-US" smtClean="0"/>
              <a:t>10/9/2024</a:t>
            </a:fld>
            <a:endParaRPr lang="en-US"/>
          </a:p>
        </p:txBody>
      </p:sp>
      <p:sp>
        <p:nvSpPr>
          <p:cNvPr id="5" name="Marcador de Posição do Rodapé 4">
            <a:extLst>
              <a:ext uri="{FF2B5EF4-FFF2-40B4-BE49-F238E27FC236}">
                <a16:creationId xmlns:a16="http://schemas.microsoft.com/office/drawing/2014/main" id="{D6D8EE94-C45F-4181-8E71-4A8F2D6DC924}"/>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1D988C95-F43B-00EB-A491-F49E74BAB496}"/>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53891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99E31-C995-9AFD-2C94-E4A27437E009}"/>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A3799662-1574-FF15-08EA-CF6A130543E6}"/>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A3DD83C1-E1A5-F6D6-216E-2B2516EBD5A7}"/>
              </a:ext>
            </a:extLst>
          </p:cNvPr>
          <p:cNvSpPr>
            <a:spLocks noGrp="1"/>
          </p:cNvSpPr>
          <p:nvPr>
            <p:ph type="dt" sz="half" idx="10"/>
          </p:nvPr>
        </p:nvSpPr>
        <p:spPr/>
        <p:txBody>
          <a:bodyPr/>
          <a:lstStyle/>
          <a:p>
            <a:fld id="{AD9D975C-A269-461F-88BE-CA4FA335E69E}" type="datetime1">
              <a:rPr lang="en-US" smtClean="0"/>
              <a:t>10/9/2024</a:t>
            </a:fld>
            <a:endParaRPr lang="en-US"/>
          </a:p>
        </p:txBody>
      </p:sp>
      <p:sp>
        <p:nvSpPr>
          <p:cNvPr id="5" name="Marcador de Posição do Rodapé 4">
            <a:extLst>
              <a:ext uri="{FF2B5EF4-FFF2-40B4-BE49-F238E27FC236}">
                <a16:creationId xmlns:a16="http://schemas.microsoft.com/office/drawing/2014/main" id="{24BAE575-AFA2-D6C5-46DA-67DA5857410C}"/>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BB27C5E4-2A42-AC38-D72B-967F032F84A3}"/>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236017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B2FFA-921B-BF7D-7386-57F55994F873}"/>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14C4F1BA-86C6-4CFE-2992-A99E668573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A80B9211-07C4-00BD-043F-6F447C444B1D}"/>
              </a:ext>
            </a:extLst>
          </p:cNvPr>
          <p:cNvSpPr>
            <a:spLocks noGrp="1"/>
          </p:cNvSpPr>
          <p:nvPr>
            <p:ph type="dt" sz="half" idx="10"/>
          </p:nvPr>
        </p:nvSpPr>
        <p:spPr/>
        <p:txBody>
          <a:bodyPr/>
          <a:lstStyle/>
          <a:p>
            <a:fld id="{9C729916-F969-4F34-8F08-888AD1C833CD}" type="datetime1">
              <a:rPr lang="en-US" smtClean="0"/>
              <a:t>10/9/2024</a:t>
            </a:fld>
            <a:endParaRPr lang="en-US"/>
          </a:p>
        </p:txBody>
      </p:sp>
      <p:sp>
        <p:nvSpPr>
          <p:cNvPr id="5" name="Marcador de Posição do Rodapé 4">
            <a:extLst>
              <a:ext uri="{FF2B5EF4-FFF2-40B4-BE49-F238E27FC236}">
                <a16:creationId xmlns:a16="http://schemas.microsoft.com/office/drawing/2014/main" id="{64D58A99-A2CF-48FA-8C21-289C6753FBBE}"/>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A3E9ECD4-17C6-F0E6-9FF3-60528CB84E8E}"/>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4128763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9F562E-D30C-6C28-5935-2AC9B5B10EB7}"/>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21B0562E-9419-C064-3717-2C8EE76BF131}"/>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e Conteúdo 3">
            <a:extLst>
              <a:ext uri="{FF2B5EF4-FFF2-40B4-BE49-F238E27FC236}">
                <a16:creationId xmlns:a16="http://schemas.microsoft.com/office/drawing/2014/main" id="{9844E924-429B-04BB-1AC3-EEC7B6BFDAF2}"/>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5" name="Marcador de Posição da Data 4">
            <a:extLst>
              <a:ext uri="{FF2B5EF4-FFF2-40B4-BE49-F238E27FC236}">
                <a16:creationId xmlns:a16="http://schemas.microsoft.com/office/drawing/2014/main" id="{D540647C-8BE1-0F51-0BA3-6762C4FC8159}"/>
              </a:ext>
            </a:extLst>
          </p:cNvPr>
          <p:cNvSpPr>
            <a:spLocks noGrp="1"/>
          </p:cNvSpPr>
          <p:nvPr>
            <p:ph type="dt" sz="half" idx="10"/>
          </p:nvPr>
        </p:nvSpPr>
        <p:spPr/>
        <p:txBody>
          <a:bodyPr/>
          <a:lstStyle/>
          <a:p>
            <a:fld id="{76BDCCC6-E44B-469B-B6D2-6873301FECFB}" type="datetime1">
              <a:rPr lang="en-US" smtClean="0"/>
              <a:t>10/9/2024</a:t>
            </a:fld>
            <a:endParaRPr lang="en-US"/>
          </a:p>
        </p:txBody>
      </p:sp>
      <p:sp>
        <p:nvSpPr>
          <p:cNvPr id="6" name="Marcador de Posição do Rodapé 5">
            <a:extLst>
              <a:ext uri="{FF2B5EF4-FFF2-40B4-BE49-F238E27FC236}">
                <a16:creationId xmlns:a16="http://schemas.microsoft.com/office/drawing/2014/main" id="{F321707A-BCD2-E349-48BB-7D9E1F4EF83B}"/>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8C030CAB-3533-D83B-AE1C-06A7A4172E90}"/>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75794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1C613-A0D8-52DD-E161-C3C4DEA8BE2D}"/>
              </a:ext>
            </a:extLst>
          </p:cNvPr>
          <p:cNvSpPr>
            <a:spLocks noGrp="1"/>
          </p:cNvSpPr>
          <p:nvPr>
            <p:ph type="title"/>
          </p:nvPr>
        </p:nvSpPr>
        <p:spPr>
          <a:xfrm>
            <a:off x="839788" y="365125"/>
            <a:ext cx="10515600" cy="1325563"/>
          </a:xfrm>
        </p:spPr>
        <p:txBody>
          <a:body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E122E222-250B-9AFA-8E71-0AA924E307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8CE0BDA3-9CF8-672F-EA1C-0FA4C80CA693}"/>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5" name="Marcador de Posição do Texto 4">
            <a:extLst>
              <a:ext uri="{FF2B5EF4-FFF2-40B4-BE49-F238E27FC236}">
                <a16:creationId xmlns:a16="http://schemas.microsoft.com/office/drawing/2014/main" id="{08DE2FF3-B26E-E94F-AC37-F430E56942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AA41F1F4-D317-2426-F1DF-C14BED9BDBB4}"/>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7" name="Marcador de Posição da Data 6">
            <a:extLst>
              <a:ext uri="{FF2B5EF4-FFF2-40B4-BE49-F238E27FC236}">
                <a16:creationId xmlns:a16="http://schemas.microsoft.com/office/drawing/2014/main" id="{8FF837BF-157F-F2A0-D36F-9E03BD7509C4}"/>
              </a:ext>
            </a:extLst>
          </p:cNvPr>
          <p:cNvSpPr>
            <a:spLocks noGrp="1"/>
          </p:cNvSpPr>
          <p:nvPr>
            <p:ph type="dt" sz="half" idx="10"/>
          </p:nvPr>
        </p:nvSpPr>
        <p:spPr/>
        <p:txBody>
          <a:bodyPr/>
          <a:lstStyle/>
          <a:p>
            <a:fld id="{2139D70A-7DC6-485D-A68B-68D1A6AB5662}" type="datetime1">
              <a:rPr lang="en-US" smtClean="0"/>
              <a:t>10/9/2024</a:t>
            </a:fld>
            <a:endParaRPr lang="en-US"/>
          </a:p>
        </p:txBody>
      </p:sp>
      <p:sp>
        <p:nvSpPr>
          <p:cNvPr id="8" name="Marcador de Posição do Rodapé 7">
            <a:extLst>
              <a:ext uri="{FF2B5EF4-FFF2-40B4-BE49-F238E27FC236}">
                <a16:creationId xmlns:a16="http://schemas.microsoft.com/office/drawing/2014/main" id="{F954C15C-8734-9D2E-841A-903CA05063C9}"/>
              </a:ext>
            </a:extLst>
          </p:cNvPr>
          <p:cNvSpPr>
            <a:spLocks noGrp="1"/>
          </p:cNvSpPr>
          <p:nvPr>
            <p:ph type="ftr" sz="quarter" idx="11"/>
          </p:nvPr>
        </p:nvSpPr>
        <p:spPr/>
        <p:txBody>
          <a:bodyPr/>
          <a:lstStyle/>
          <a:p>
            <a:endParaRPr lang="en-US"/>
          </a:p>
        </p:txBody>
      </p:sp>
      <p:sp>
        <p:nvSpPr>
          <p:cNvPr id="9" name="Marcador de Posição do Número do Diapositivo 8">
            <a:extLst>
              <a:ext uri="{FF2B5EF4-FFF2-40B4-BE49-F238E27FC236}">
                <a16:creationId xmlns:a16="http://schemas.microsoft.com/office/drawing/2014/main" id="{25D91167-0B0B-1562-A0F0-224A278A5932}"/>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313018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BBBA12-627D-1763-1AB6-4CB1E7EADF64}"/>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a Data 2">
            <a:extLst>
              <a:ext uri="{FF2B5EF4-FFF2-40B4-BE49-F238E27FC236}">
                <a16:creationId xmlns:a16="http://schemas.microsoft.com/office/drawing/2014/main" id="{6FF2EDE6-D6A2-FE28-D872-94E39F9FB854}"/>
              </a:ext>
            </a:extLst>
          </p:cNvPr>
          <p:cNvSpPr>
            <a:spLocks noGrp="1"/>
          </p:cNvSpPr>
          <p:nvPr>
            <p:ph type="dt" sz="half" idx="10"/>
          </p:nvPr>
        </p:nvSpPr>
        <p:spPr/>
        <p:txBody>
          <a:bodyPr/>
          <a:lstStyle/>
          <a:p>
            <a:fld id="{66B82E0B-2684-4E57-ACE9-1EB64C6109A2}" type="datetime1">
              <a:rPr lang="en-US" smtClean="0"/>
              <a:t>10/9/2024</a:t>
            </a:fld>
            <a:endParaRPr lang="en-US"/>
          </a:p>
        </p:txBody>
      </p:sp>
      <p:sp>
        <p:nvSpPr>
          <p:cNvPr id="4" name="Marcador de Posição do Rodapé 3">
            <a:extLst>
              <a:ext uri="{FF2B5EF4-FFF2-40B4-BE49-F238E27FC236}">
                <a16:creationId xmlns:a16="http://schemas.microsoft.com/office/drawing/2014/main" id="{A4477F80-0F83-29CB-C582-5C578F8FCD8C}"/>
              </a:ext>
            </a:extLst>
          </p:cNvPr>
          <p:cNvSpPr>
            <a:spLocks noGrp="1"/>
          </p:cNvSpPr>
          <p:nvPr>
            <p:ph type="ftr" sz="quarter" idx="11"/>
          </p:nvPr>
        </p:nvSpPr>
        <p:spPr/>
        <p:txBody>
          <a:bodyPr/>
          <a:lstStyle/>
          <a:p>
            <a:endParaRPr lang="en-US"/>
          </a:p>
        </p:txBody>
      </p:sp>
      <p:sp>
        <p:nvSpPr>
          <p:cNvPr id="5" name="Marcador de Posição do Número do Diapositivo 4">
            <a:extLst>
              <a:ext uri="{FF2B5EF4-FFF2-40B4-BE49-F238E27FC236}">
                <a16:creationId xmlns:a16="http://schemas.microsoft.com/office/drawing/2014/main" id="{296AC980-CA08-69B7-D25F-BA961D32D33E}"/>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373589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71C055BA-ED2D-CC23-7BE8-A3584B26FE2A}"/>
              </a:ext>
            </a:extLst>
          </p:cNvPr>
          <p:cNvSpPr>
            <a:spLocks noGrp="1"/>
          </p:cNvSpPr>
          <p:nvPr>
            <p:ph type="dt" sz="half" idx="10"/>
          </p:nvPr>
        </p:nvSpPr>
        <p:spPr/>
        <p:txBody>
          <a:bodyPr/>
          <a:lstStyle/>
          <a:p>
            <a:fld id="{21D450D8-68B6-4069-A442-360232F78AE1}" type="datetime1">
              <a:rPr lang="en-US" smtClean="0"/>
              <a:t>10/9/2024</a:t>
            </a:fld>
            <a:endParaRPr lang="en-US"/>
          </a:p>
        </p:txBody>
      </p:sp>
      <p:sp>
        <p:nvSpPr>
          <p:cNvPr id="3" name="Marcador de Posição do Rodapé 2">
            <a:extLst>
              <a:ext uri="{FF2B5EF4-FFF2-40B4-BE49-F238E27FC236}">
                <a16:creationId xmlns:a16="http://schemas.microsoft.com/office/drawing/2014/main" id="{AD5AD590-0436-F993-700C-2B2A4D78C5F3}"/>
              </a:ext>
            </a:extLst>
          </p:cNvPr>
          <p:cNvSpPr>
            <a:spLocks noGrp="1"/>
          </p:cNvSpPr>
          <p:nvPr>
            <p:ph type="ftr" sz="quarter" idx="11"/>
          </p:nvPr>
        </p:nvSpPr>
        <p:spPr/>
        <p:txBody>
          <a:bodyPr/>
          <a:lstStyle/>
          <a:p>
            <a:endParaRPr lang="en-US"/>
          </a:p>
        </p:txBody>
      </p:sp>
      <p:sp>
        <p:nvSpPr>
          <p:cNvPr id="4" name="Marcador de Posição do Número do Diapositivo 3">
            <a:extLst>
              <a:ext uri="{FF2B5EF4-FFF2-40B4-BE49-F238E27FC236}">
                <a16:creationId xmlns:a16="http://schemas.microsoft.com/office/drawing/2014/main" id="{9827AD8B-AEC3-FC59-A80B-341BA25D6986}"/>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704099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4B92EE-FCBB-7A8C-CDE6-FF21406FA32E}"/>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65D805C2-706B-B6F1-30A9-64EFAC5810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o Texto 3">
            <a:extLst>
              <a:ext uri="{FF2B5EF4-FFF2-40B4-BE49-F238E27FC236}">
                <a16:creationId xmlns:a16="http://schemas.microsoft.com/office/drawing/2014/main" id="{038AD3EE-C013-2D4B-D025-64813AC7F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8E3F6F8B-58D5-4A20-46ED-01FE890F5602}"/>
              </a:ext>
            </a:extLst>
          </p:cNvPr>
          <p:cNvSpPr>
            <a:spLocks noGrp="1"/>
          </p:cNvSpPr>
          <p:nvPr>
            <p:ph type="dt" sz="half" idx="10"/>
          </p:nvPr>
        </p:nvSpPr>
        <p:spPr/>
        <p:txBody>
          <a:bodyPr/>
          <a:lstStyle/>
          <a:p>
            <a:fld id="{EC70F167-7346-4DA8-909B-48F4142813F7}" type="datetime1">
              <a:rPr lang="en-US" smtClean="0"/>
              <a:t>10/9/2024</a:t>
            </a:fld>
            <a:endParaRPr lang="en-US"/>
          </a:p>
        </p:txBody>
      </p:sp>
      <p:sp>
        <p:nvSpPr>
          <p:cNvPr id="6" name="Marcador de Posição do Rodapé 5">
            <a:extLst>
              <a:ext uri="{FF2B5EF4-FFF2-40B4-BE49-F238E27FC236}">
                <a16:creationId xmlns:a16="http://schemas.microsoft.com/office/drawing/2014/main" id="{722DEACF-0886-B30C-F202-7FC636A3EA32}"/>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39B9D568-7C3F-350E-8FB7-303CF68BB1D3}"/>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366077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416250-D9CD-AA4F-026D-B5F40BE3257D}"/>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US"/>
          </a:p>
        </p:txBody>
      </p:sp>
      <p:sp>
        <p:nvSpPr>
          <p:cNvPr id="3" name="Marcador de Posição da Imagem 2">
            <a:extLst>
              <a:ext uri="{FF2B5EF4-FFF2-40B4-BE49-F238E27FC236}">
                <a16:creationId xmlns:a16="http://schemas.microsoft.com/office/drawing/2014/main" id="{07CFCC86-E8AA-E761-65B8-9AD5035219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Posição do Texto 3">
            <a:extLst>
              <a:ext uri="{FF2B5EF4-FFF2-40B4-BE49-F238E27FC236}">
                <a16:creationId xmlns:a16="http://schemas.microsoft.com/office/drawing/2014/main" id="{783B7BA6-53CD-9489-CEC4-5B284E617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19D06773-73E7-58A1-11FC-DB7D2A100A43}"/>
              </a:ext>
            </a:extLst>
          </p:cNvPr>
          <p:cNvSpPr>
            <a:spLocks noGrp="1"/>
          </p:cNvSpPr>
          <p:nvPr>
            <p:ph type="dt" sz="half" idx="10"/>
          </p:nvPr>
        </p:nvSpPr>
        <p:spPr/>
        <p:txBody>
          <a:bodyPr/>
          <a:lstStyle/>
          <a:p>
            <a:fld id="{D93D9F48-2991-4DD5-8C05-D89F9A6C15AB}" type="datetime1">
              <a:rPr lang="en-US" smtClean="0"/>
              <a:t>10/9/2024</a:t>
            </a:fld>
            <a:endParaRPr lang="en-US"/>
          </a:p>
        </p:txBody>
      </p:sp>
      <p:sp>
        <p:nvSpPr>
          <p:cNvPr id="6" name="Marcador de Posição do Rodapé 5">
            <a:extLst>
              <a:ext uri="{FF2B5EF4-FFF2-40B4-BE49-F238E27FC236}">
                <a16:creationId xmlns:a16="http://schemas.microsoft.com/office/drawing/2014/main" id="{17F9A409-A19D-C6BF-6DDB-991D18E7FB14}"/>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873AA2D5-8F5F-786C-5D88-463F27304420}"/>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34198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C272F9CE-5451-156D-36E0-C3C333C31D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D618FE3C-8BEA-02BF-0142-018000FA44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EF9D29DC-4303-1C33-1141-0F576A796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83147-6D46-426F-9471-35655C0543D4}" type="datetime1">
              <a:rPr lang="en-US" smtClean="0"/>
              <a:t>10/9/2024</a:t>
            </a:fld>
            <a:endParaRPr lang="en-US"/>
          </a:p>
        </p:txBody>
      </p:sp>
      <p:sp>
        <p:nvSpPr>
          <p:cNvPr id="5" name="Marcador de Posição do Rodapé 4">
            <a:extLst>
              <a:ext uri="{FF2B5EF4-FFF2-40B4-BE49-F238E27FC236}">
                <a16:creationId xmlns:a16="http://schemas.microsoft.com/office/drawing/2014/main" id="{CD7BA3C9-67FB-C827-F8B2-5D247208DA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Posição do Número do Diapositivo 5">
            <a:extLst>
              <a:ext uri="{FF2B5EF4-FFF2-40B4-BE49-F238E27FC236}">
                <a16:creationId xmlns:a16="http://schemas.microsoft.com/office/drawing/2014/main" id="{63410F1E-C98C-ED6D-12FC-59C466C4C5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738AF-72E7-426E-A484-BC06AA43946F}" type="slidenum">
              <a:rPr lang="en-US" smtClean="0"/>
              <a:t>‹nº›</a:t>
            </a:fld>
            <a:endParaRPr lang="en-US"/>
          </a:p>
        </p:txBody>
      </p:sp>
    </p:spTree>
    <p:extLst>
      <p:ext uri="{BB962C8B-B14F-4D97-AF65-F5344CB8AC3E}">
        <p14:creationId xmlns:p14="http://schemas.microsoft.com/office/powerpoint/2010/main" val="138569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ACA5F9-964D-E869-75C7-B17FE534AA6B}"/>
              </a:ext>
            </a:extLst>
          </p:cNvPr>
          <p:cNvSpPr>
            <a:spLocks noGrp="1"/>
          </p:cNvSpPr>
          <p:nvPr>
            <p:ph type="ctrTitle"/>
          </p:nvPr>
        </p:nvSpPr>
        <p:spPr/>
        <p:txBody>
          <a:bodyPr>
            <a:normAutofit/>
          </a:bodyPr>
          <a:lstStyle/>
          <a:p>
            <a:r>
              <a:rPr lang="pt-PT" sz="3600" dirty="0">
                <a:latin typeface="Trebuchet MS" panose="020B0603020202020204" pitchFamily="34" charset="0"/>
              </a:rPr>
              <a:t>Razões e Moralidade</a:t>
            </a:r>
            <a:br>
              <a:rPr lang="pt-PT" sz="2000" dirty="0">
                <a:latin typeface="Trebuchet MS" panose="020B0603020202020204" pitchFamily="34" charset="0"/>
              </a:rPr>
            </a:br>
            <a:br>
              <a:rPr lang="pt-PT" sz="2000" dirty="0">
                <a:latin typeface="Trebuchet MS" panose="020B0603020202020204" pitchFamily="34" charset="0"/>
              </a:rPr>
            </a:br>
            <a:br>
              <a:rPr lang="pt-PT" sz="2000" dirty="0">
                <a:latin typeface="Trebuchet MS" panose="020B0603020202020204" pitchFamily="34" charset="0"/>
              </a:rPr>
            </a:br>
            <a:endParaRPr lang="en-US" sz="2000" dirty="0">
              <a:latin typeface="Trebuchet MS" panose="020B0603020202020204" pitchFamily="34" charset="0"/>
            </a:endParaRPr>
          </a:p>
        </p:txBody>
      </p:sp>
      <p:sp>
        <p:nvSpPr>
          <p:cNvPr id="3" name="Subtítulo 2">
            <a:extLst>
              <a:ext uri="{FF2B5EF4-FFF2-40B4-BE49-F238E27FC236}">
                <a16:creationId xmlns:a16="http://schemas.microsoft.com/office/drawing/2014/main" id="{40770E2B-1078-A9A5-7574-7126049CC63B}"/>
              </a:ext>
            </a:extLst>
          </p:cNvPr>
          <p:cNvSpPr>
            <a:spLocks noGrp="1"/>
          </p:cNvSpPr>
          <p:nvPr>
            <p:ph type="subTitle" idx="1"/>
          </p:nvPr>
        </p:nvSpPr>
        <p:spPr/>
        <p:txBody>
          <a:bodyPr>
            <a:normAutofit/>
          </a:bodyPr>
          <a:lstStyle/>
          <a:p>
            <a:endParaRPr lang="pt-PT" sz="2000" dirty="0">
              <a:latin typeface="Trebuchet MS" panose="020B0603020202020204" pitchFamily="34" charset="0"/>
            </a:endParaRPr>
          </a:p>
          <a:p>
            <a:r>
              <a:rPr lang="pt-PT" sz="2000" dirty="0">
                <a:latin typeface="Trebuchet MS" panose="020B0603020202020204" pitchFamily="34" charset="0"/>
              </a:rPr>
              <a:t>Pedro Galvão</a:t>
            </a:r>
          </a:p>
          <a:p>
            <a:r>
              <a:rPr lang="pt-PT" sz="2000" dirty="0">
                <a:latin typeface="Trebuchet MS" panose="020B0603020202020204" pitchFamily="34" charset="0"/>
              </a:rPr>
              <a:t>Faculdade de Letras da Universidade de Lisboa</a:t>
            </a:r>
            <a:endParaRPr lang="en-US" sz="2000" dirty="0">
              <a:latin typeface="Trebuchet MS" panose="020B0603020202020204" pitchFamily="34" charset="0"/>
            </a:endParaRPr>
          </a:p>
        </p:txBody>
      </p:sp>
    </p:spTree>
    <p:extLst>
      <p:ext uri="{BB962C8B-B14F-4D97-AF65-F5344CB8AC3E}">
        <p14:creationId xmlns:p14="http://schemas.microsoft.com/office/powerpoint/2010/main" val="57528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Parfit em defesa de (2).</a:t>
            </a: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Todas as perspectivas subjectivistas, afirma Parfit, implicam que o sujeito deste caso não tem a menor razão para evitar a sua agonia futura.</a:t>
            </a: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E, de acordo com as perspectivas subjectivistas, as razões de um agente decorrem não dos seus desejos futuros, mas dos seus desejos presentes.</a:t>
            </a: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aixaDeTexto 3">
            <a:extLst>
              <a:ext uri="{FF2B5EF4-FFF2-40B4-BE49-F238E27FC236}">
                <a16:creationId xmlns:a16="http://schemas.microsoft.com/office/drawing/2014/main" id="{19472C7F-7923-2BDF-3540-5E014C38BDB3}"/>
              </a:ext>
            </a:extLst>
          </p:cNvPr>
          <p:cNvSpPr txBox="1"/>
          <p:nvPr/>
        </p:nvSpPr>
        <p:spPr>
          <a:xfrm>
            <a:off x="2806282" y="1282031"/>
            <a:ext cx="6367748" cy="1815882"/>
          </a:xfrm>
          <a:prstGeom prst="rect">
            <a:avLst/>
          </a:prstGeom>
          <a:solidFill>
            <a:schemeClr val="accent2">
              <a:lumMod val="75000"/>
            </a:schemeClr>
          </a:solidFill>
        </p:spPr>
        <p:txBody>
          <a:bodyPr wrap="square" rtlCol="0">
            <a:spAutoFit/>
          </a:bodyPr>
          <a:lstStyle/>
          <a:p>
            <a:pPr marL="0" indent="0" algn="just">
              <a:buNone/>
              <a:defRPr/>
            </a:pPr>
            <a:r>
              <a:rPr lang="pt-BR" sz="1600" dirty="0">
                <a:solidFill>
                  <a:schemeClr val="bg1"/>
                </a:solidFill>
                <a:latin typeface="Trebuchet MS" pitchFamily="34" charset="0"/>
              </a:rPr>
              <a:t>Sei que um certo acontecimento futuro far-me-á passar por um período de agonia. Mesmo após uma deliberação ideal [i.e. uma deliberação plenamente informada e procedimentalmente adequada], não tenho qualquer desejo de evitar essa agonia. Tão-pouco tenho qualquer outro desejo ou objectivo cuja realização seria impedida ou por essa agonia, ou por não ter não ter nenhum desejo de evitar essa agonia</a:t>
            </a:r>
          </a:p>
        </p:txBody>
      </p:sp>
      <p:sp>
        <p:nvSpPr>
          <p:cNvPr id="6" name="CaixaDeTexto 5">
            <a:extLst>
              <a:ext uri="{FF2B5EF4-FFF2-40B4-BE49-F238E27FC236}">
                <a16:creationId xmlns:a16="http://schemas.microsoft.com/office/drawing/2014/main" id="{4BE3016D-F7AD-35B5-8A21-CA526D76C4D5}"/>
              </a:ext>
            </a:extLst>
          </p:cNvPr>
          <p:cNvSpPr txBox="1"/>
          <p:nvPr/>
        </p:nvSpPr>
        <p:spPr>
          <a:xfrm>
            <a:off x="2806282" y="4312474"/>
            <a:ext cx="6367748" cy="830997"/>
          </a:xfrm>
          <a:prstGeom prst="rect">
            <a:avLst/>
          </a:prstGeom>
          <a:solidFill>
            <a:schemeClr val="accent2">
              <a:lumMod val="75000"/>
            </a:schemeClr>
          </a:solidFill>
        </p:spPr>
        <p:txBody>
          <a:bodyPr wrap="square" rtlCol="0">
            <a:spAutoFit/>
          </a:bodyPr>
          <a:lstStyle/>
          <a:p>
            <a:pPr marL="0" indent="0" algn="just">
              <a:buNone/>
              <a:defRPr/>
            </a:pPr>
            <a:r>
              <a:rPr lang="pt-BR" sz="1600" dirty="0">
                <a:solidFill>
                  <a:schemeClr val="bg1"/>
                </a:solidFill>
                <a:latin typeface="Trebuchet MS" pitchFamily="34" charset="0"/>
              </a:rPr>
              <a:t>Embora saiba que, quando mais tarde estiver em agonia, terei um desejo intenso de não me encontrar nesse estado, posso não ter agora nenhum desejo de evitar essa agonia futura.» </a:t>
            </a:r>
          </a:p>
        </p:txBody>
      </p:sp>
    </p:spTree>
    <p:extLst>
      <p:ext uri="{BB962C8B-B14F-4D97-AF65-F5344CB8AC3E}">
        <p14:creationId xmlns:p14="http://schemas.microsoft.com/office/powerpoint/2010/main" val="4289666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O</a:t>
            </a:r>
            <a:r>
              <a:rPr lang="pt-BR" sz="1600" dirty="0">
                <a:solidFill>
                  <a:schemeClr val="bg1"/>
                </a:solidFill>
                <a:latin typeface="Trebuchet MS" panose="020B0603020202020204" pitchFamily="34" charset="0"/>
              </a:rPr>
              <a:t> caso da </a:t>
            </a:r>
            <a:r>
              <a:rPr lang="pt-BR" sz="1600" i="1" dirty="0">
                <a:solidFill>
                  <a:schemeClr val="bg1"/>
                </a:solidFill>
                <a:latin typeface="Trebuchet MS" panose="020B0603020202020204" pitchFamily="34" charset="0"/>
              </a:rPr>
              <a:t>indiferença das terças-feiras futuras:</a:t>
            </a: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Intuitivamente, este agente tem preferências irracionais.</a:t>
            </a:r>
          </a:p>
          <a:p>
            <a:pPr lvl="1"/>
            <a:r>
              <a:rPr lang="pt-BR" sz="1600" dirty="0">
                <a:solidFill>
                  <a:schemeClr val="bg1"/>
                </a:solidFill>
                <a:latin typeface="Trebuchet MS" panose="020B0603020202020204" pitchFamily="34" charset="0"/>
              </a:rPr>
              <a:t>O facto de a agonia ocorrer numa terça-feira, em vez de noutro dia, não se afigura uma razão para não a evitar.</a:t>
            </a:r>
          </a:p>
          <a:p>
            <a:pPr lvl="1"/>
            <a:r>
              <a:rPr lang="pt-BR" sz="1600" dirty="0">
                <a:solidFill>
                  <a:schemeClr val="bg1"/>
                </a:solidFill>
                <a:latin typeface="Trebuchet MS" panose="020B0603020202020204" pitchFamily="34" charset="0"/>
              </a:rPr>
              <a:t>Todavia, segundo Parfit, o subjectivista não poderá acusar o agente de irracionalidade, se as suas preferências não resultarem de ignorância e se ele, após uma deliberação informada e procedimentalmente adequada, continuasse a ser indiferente à agonia futura às terças-feiras.</a:t>
            </a:r>
          </a:p>
          <a:p>
            <a:pPr lvl="1"/>
            <a:r>
              <a:rPr lang="pt-BR" sz="1600" dirty="0">
                <a:solidFill>
                  <a:schemeClr val="bg1"/>
                </a:solidFill>
                <a:latin typeface="Trebuchet MS" panose="020B0603020202020204" pitchFamily="34" charset="0"/>
              </a:rPr>
              <a:t>O objectivista, pelo contrário, poderá alegar simplesmente que a agonia é má, má em todos os dias da semana, o que torna objectivamente arbitrária — e assim irracional — a atitude de indiferença das terças-feiras.</a:t>
            </a: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aixaDeTexto 3">
            <a:extLst>
              <a:ext uri="{FF2B5EF4-FFF2-40B4-BE49-F238E27FC236}">
                <a16:creationId xmlns:a16="http://schemas.microsoft.com/office/drawing/2014/main" id="{E6415FC2-AC7F-1B01-D992-0016D82BB7FA}"/>
              </a:ext>
            </a:extLst>
          </p:cNvPr>
          <p:cNvSpPr txBox="1"/>
          <p:nvPr/>
        </p:nvSpPr>
        <p:spPr>
          <a:xfrm>
            <a:off x="2815336" y="1226986"/>
            <a:ext cx="6367748" cy="2062103"/>
          </a:xfrm>
          <a:prstGeom prst="rect">
            <a:avLst/>
          </a:prstGeom>
          <a:solidFill>
            <a:schemeClr val="accent2">
              <a:lumMod val="75000"/>
            </a:schemeClr>
          </a:solidFill>
        </p:spPr>
        <p:txBody>
          <a:bodyPr wrap="square" rtlCol="0">
            <a:spAutoFit/>
          </a:bodyPr>
          <a:lstStyle/>
          <a:p>
            <a:pPr marL="0" indent="0" algn="just">
              <a:buNone/>
              <a:defRPr/>
            </a:pPr>
            <a:r>
              <a:rPr lang="pt-BR" sz="1600" dirty="0">
                <a:solidFill>
                  <a:schemeClr val="bg1"/>
                </a:solidFill>
                <a:latin typeface="Trebuchet MS" pitchFamily="34" charset="0"/>
              </a:rPr>
              <a:t>Este homem importa-se com os prazeres e as dores do seu futuro, excepto quando estes ocorrerão numa terça-feira futura. Esta estranha atitude não depende de ignorância ou de crenças falsas. A dor às terças-feiras, este homem sabe-o, será igualmente dolorosa, será igualmente a sua dor, e as terças-feiras são como os outros dias da semana. Mesmo assim, se isso lhe fosse dado a escolher, este homem preferiria agora sentir agonia numa terça-feira futura a sentir uma dor ligeira em qualquer outro dia futuro.</a:t>
            </a:r>
          </a:p>
        </p:txBody>
      </p:sp>
    </p:spTree>
    <p:extLst>
      <p:ext uri="{BB962C8B-B14F-4D97-AF65-F5344CB8AC3E}">
        <p14:creationId xmlns:p14="http://schemas.microsoft.com/office/powerpoint/2010/main" val="1031700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O princípio do espelho (de R. M. Hare):</a:t>
            </a: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S</a:t>
            </a:r>
            <a:r>
              <a:rPr lang="pt-BR" sz="1600" dirty="0">
                <a:solidFill>
                  <a:schemeClr val="bg1"/>
                </a:solidFill>
                <a:latin typeface="Trebuchet MS" panose="020B0603020202020204" pitchFamily="34" charset="0"/>
              </a:rPr>
              <a:t> sabe como é estar no lugar de S* somente se as suas preferências actuais, a respeito do caso hipotético em que está no lugar de S*, espelham as preferências de S*.</a:t>
            </a:r>
          </a:p>
          <a:p>
            <a:r>
              <a:rPr lang="pt-BR" sz="1600" dirty="0">
                <a:solidFill>
                  <a:schemeClr val="bg1"/>
                </a:solidFill>
                <a:latin typeface="Trebuchet MS" panose="020B0603020202020204" pitchFamily="34" charset="0"/>
              </a:rPr>
              <a:t>Visto que este conhecimento admite graus, podemos dizer também: S sabe como é estar no lugar de S*  na medida em que as suas preferências, a respeito do caso hipotético em que está no lugar </a:t>
            </a:r>
            <a:r>
              <a:rPr lang="pt-BR" sz="1600">
                <a:solidFill>
                  <a:schemeClr val="bg1"/>
                </a:solidFill>
                <a:latin typeface="Trebuchet MS" panose="020B0603020202020204" pitchFamily="34" charset="0"/>
              </a:rPr>
              <a:t>de S*, </a:t>
            </a:r>
            <a:r>
              <a:rPr lang="pt-BR" sz="1600" dirty="0">
                <a:solidFill>
                  <a:schemeClr val="bg1"/>
                </a:solidFill>
                <a:latin typeface="Trebuchet MS" panose="020B0603020202020204" pitchFamily="34" charset="0"/>
              </a:rPr>
              <a:t>espelham as preferências </a:t>
            </a:r>
            <a:r>
              <a:rPr lang="pt-BR" sz="1600">
                <a:solidFill>
                  <a:schemeClr val="bg1"/>
                </a:solidFill>
                <a:latin typeface="Trebuchet MS" panose="020B0603020202020204" pitchFamily="34" charset="0"/>
              </a:rPr>
              <a:t>de S*.</a:t>
            </a: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aixaDeTexto 3">
            <a:extLst>
              <a:ext uri="{FF2B5EF4-FFF2-40B4-BE49-F238E27FC236}">
                <a16:creationId xmlns:a16="http://schemas.microsoft.com/office/drawing/2014/main" id="{8B635794-2CFA-3554-A30D-8D0F89D0A6D0}"/>
              </a:ext>
            </a:extLst>
          </p:cNvPr>
          <p:cNvSpPr txBox="1"/>
          <p:nvPr/>
        </p:nvSpPr>
        <p:spPr>
          <a:xfrm>
            <a:off x="2788176" y="1706090"/>
            <a:ext cx="6367748" cy="1569660"/>
          </a:xfrm>
          <a:prstGeom prst="rect">
            <a:avLst/>
          </a:prstGeom>
          <a:solidFill>
            <a:schemeClr val="accent2">
              <a:lumMod val="75000"/>
            </a:schemeClr>
          </a:solidFill>
        </p:spPr>
        <p:txBody>
          <a:bodyPr wrap="square" rtlCol="0">
            <a:spAutoFit/>
          </a:bodyPr>
          <a:lstStyle/>
          <a:p>
            <a:pPr marL="0" indent="0" algn="just">
              <a:buNone/>
              <a:defRPr/>
            </a:pPr>
            <a:r>
              <a:rPr lang="pt-BR" sz="1600" dirty="0">
                <a:solidFill>
                  <a:schemeClr val="bg1"/>
                </a:solidFill>
                <a:latin typeface="Trebuchet MS" pitchFamily="34" charset="0"/>
              </a:rPr>
              <a:t>Este é o princípio segundo o qual não podemos ter representado perfeitamente para nós mesmos a situação de outro indivíduo, como esta é para ele, a não ser que tenhamos formado preferências, semelhantes às suas, para as situações hipotéticas nas quais nós próprios ocuparíamos a sua posição, tendo as suas preferências.</a:t>
            </a:r>
          </a:p>
        </p:txBody>
      </p:sp>
    </p:spTree>
    <p:extLst>
      <p:ext uri="{BB962C8B-B14F-4D97-AF65-F5344CB8AC3E}">
        <p14:creationId xmlns:p14="http://schemas.microsoft.com/office/powerpoint/2010/main" val="3896703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O princípio do espelho em Adam Smith:</a:t>
            </a: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aixaDeTexto 3">
            <a:extLst>
              <a:ext uri="{FF2B5EF4-FFF2-40B4-BE49-F238E27FC236}">
                <a16:creationId xmlns:a16="http://schemas.microsoft.com/office/drawing/2014/main" id="{8B635794-2CFA-3554-A30D-8D0F89D0A6D0}"/>
              </a:ext>
            </a:extLst>
          </p:cNvPr>
          <p:cNvSpPr txBox="1"/>
          <p:nvPr/>
        </p:nvSpPr>
        <p:spPr>
          <a:xfrm>
            <a:off x="1530220" y="1706090"/>
            <a:ext cx="9171992" cy="3785652"/>
          </a:xfrm>
          <a:prstGeom prst="rect">
            <a:avLst/>
          </a:prstGeom>
          <a:solidFill>
            <a:schemeClr val="accent2">
              <a:lumMod val="75000"/>
            </a:schemeClr>
          </a:solidFill>
        </p:spPr>
        <p:txBody>
          <a:bodyPr wrap="square" rtlCol="0">
            <a:spAutoFit/>
          </a:bodyPr>
          <a:lstStyle/>
          <a:p>
            <a:pPr marL="0" indent="0" algn="just">
              <a:buNone/>
              <a:defRPr/>
            </a:pPr>
            <a:r>
              <a:rPr lang="pt-BR" sz="1600">
                <a:solidFill>
                  <a:schemeClr val="bg1"/>
                </a:solidFill>
                <a:latin typeface="Trebuchet MS" pitchFamily="34" charset="0"/>
              </a:rPr>
              <a:t>Dado que não temos nenhuma experiência imediata daquilo que os outros homens sentem, só podemos formar uma ideia do modo como eles são afectados ao concebermos o que nós mesmos sentiríamos numa situação igual. Mesmo que o nosso irmão esteja numa grande aflição, os nossos sentidos nunca nos informarão do que ele sofre enquanto nós mesmos estivermos confortáveis. Estes nunca nos levam, nem poderão alguma vez levar-nos, para lá da nossa própria pessoa, e é apenas pela imaginação que podemos formar uma concepção das suas sensações. […] Através da imaginação, pomo-nos na sua situação, concebemo-nos a suportar os mesmos tormentos, ficamos como se tivéssemos entrado no seu corpo e, em certa medida, tornamo-nos a mesma pessoa que ele, formando assim uma ideia das suas sensações e sentindo até algo que, embora mais fraco no seu grau, não é totalmente dissemelhante dessas sensações. As suas agonias, quando assim as trouxemos para nós mesmos, quando assim as adoptámos e as tornámos nossas, começam por fim a afectar-nos, e então estremecemos e arrepiamo-nos ao pensar no que ele sente. Pois, do mesmo modo que sofrer dores ou aflições de qualquer género produz a mágoa mais intensa, conceber ou imaginar que as sofremos produz a mesma emoção num certo grau, que é proporcional à vivacidade ou à fraqueza da concepção.</a:t>
            </a:r>
            <a:endParaRPr lang="pt-BR" sz="1600" dirty="0">
              <a:solidFill>
                <a:schemeClr val="bg1"/>
              </a:solidFill>
              <a:latin typeface="Trebuchet MS" pitchFamily="34" charset="0"/>
            </a:endParaRPr>
          </a:p>
        </p:txBody>
      </p:sp>
    </p:spTree>
    <p:extLst>
      <p:ext uri="{BB962C8B-B14F-4D97-AF65-F5344CB8AC3E}">
        <p14:creationId xmlns:p14="http://schemas.microsoft.com/office/powerpoint/2010/main" val="1963843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Um exemplo: </a:t>
            </a:r>
            <a:r>
              <a:rPr lang="pt-BR" sz="1600" dirty="0">
                <a:solidFill>
                  <a:schemeClr val="bg1"/>
                </a:solidFill>
                <a:latin typeface="Trebuchet MS" panose="020B0603020202020204" pitchFamily="34" charset="0"/>
              </a:rPr>
              <a:t>suponha-se que um prisioneiro deseja intensamente saciar a sede, pelo que implora ao guarda que lhe dê água, pedindo-lhe que se ponha na sua pele.</a:t>
            </a:r>
          </a:p>
          <a:p>
            <a:r>
              <a:rPr lang="pt-BR" sz="1600" dirty="0">
                <a:solidFill>
                  <a:schemeClr val="bg1"/>
                </a:solidFill>
                <a:latin typeface="Trebuchet MS" panose="020B0603020202020204" pitchFamily="34" charset="0"/>
              </a:rPr>
              <a:t>Consideremos agora três cenários alternativos. O guarda esforça-se por se imaginar na situação do prisioneiro e:</a:t>
            </a:r>
          </a:p>
          <a:p>
            <a:pPr marL="0" indent="0">
              <a:buNone/>
            </a:pPr>
            <a:r>
              <a:rPr lang="pt-BR" sz="1600" dirty="0">
                <a:solidFill>
                  <a:schemeClr val="bg1"/>
                </a:solidFill>
                <a:latin typeface="Trebuchet MS" panose="020B0603020202020204" pitchFamily="34" charset="0"/>
              </a:rPr>
              <a:t>	(1)	Permanece indiferente, sem nenhum desejo de que lhe dessem água nessa situação;</a:t>
            </a:r>
          </a:p>
          <a:p>
            <a:pPr marL="0" indent="0">
              <a:buNone/>
            </a:pPr>
            <a:r>
              <a:rPr lang="pt-BR" sz="1600" dirty="0">
                <a:solidFill>
                  <a:schemeClr val="bg1"/>
                </a:solidFill>
                <a:latin typeface="Trebuchet MS" panose="020B0603020202020204" pitchFamily="34" charset="0"/>
              </a:rPr>
              <a:t>	(2)	Sente um incómodo considerável e, assim, um desejo de que lhe dessem água nessa situação, 		embora esse desejo seja muito mais fraco do que o do prisioneiro;</a:t>
            </a:r>
          </a:p>
          <a:p>
            <a:pPr marL="0" indent="0">
              <a:buNone/>
            </a:pPr>
            <a:r>
              <a:rPr lang="pt-BR" sz="1600" dirty="0">
                <a:solidFill>
                  <a:schemeClr val="bg1"/>
                </a:solidFill>
                <a:latin typeface="Trebuchet MS" panose="020B0603020202020204" pitchFamily="34" charset="0"/>
              </a:rPr>
              <a:t>	(3)	Sente uma grande aflição e, assim, um desejo de que lhe dessem água nessa situação, desejo esse 		que espelha perfeitamente o do prisioneiro.</a:t>
            </a: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 que haveremos de julgar acerca de cada um destes cenários?</a:t>
            </a:r>
          </a:p>
          <a:p>
            <a:pPr lvl="1"/>
            <a:r>
              <a:rPr lang="pt-BR" sz="1600" dirty="0">
                <a:solidFill>
                  <a:schemeClr val="bg1"/>
                </a:solidFill>
                <a:latin typeface="Trebuchet MS" panose="020B0603020202020204" pitchFamily="34" charset="0"/>
              </a:rPr>
              <a:t>Que, em (1), o guarda não faz a menor ideia do que é estar na pele do prisioneiro.</a:t>
            </a:r>
          </a:p>
          <a:p>
            <a:pPr lvl="1"/>
            <a:r>
              <a:rPr lang="pt-BR" sz="1600" dirty="0">
                <a:solidFill>
                  <a:schemeClr val="bg1"/>
                </a:solidFill>
                <a:latin typeface="Trebuchet MS" panose="020B0603020202020204" pitchFamily="34" charset="0"/>
              </a:rPr>
              <a:t>Que, em (2), ele compreende a posição do prisioneiro, se bem que imperfeitamente.</a:t>
            </a:r>
          </a:p>
          <a:p>
            <a:pPr lvl="1"/>
            <a:r>
              <a:rPr lang="pt-BR" sz="1600" dirty="0">
                <a:solidFill>
                  <a:schemeClr val="bg1"/>
                </a:solidFill>
                <a:latin typeface="Trebuchet MS" panose="020B0603020202020204" pitchFamily="34" charset="0"/>
              </a:rPr>
              <a:t>E que, em (3), ele sabe muito bem como é estar nessa posição.</a:t>
            </a: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4353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Consideremos agora esta versão de subjectivismo:</a:t>
            </a:r>
          </a:p>
          <a:p>
            <a:pPr lvl="1"/>
            <a:r>
              <a:rPr lang="pt-BR" sz="1600" dirty="0">
                <a:solidFill>
                  <a:schemeClr val="bg1"/>
                </a:solidFill>
                <a:latin typeface="Trebuchet MS" panose="020B0603020202020204" pitchFamily="34" charset="0"/>
              </a:rPr>
              <a:t>As nossas razões para agir decorrem dos desejos que teríamos, ou das escolhas que faríamos, se estivéssemos devidamente informados, estando incluída na informação relevante não só conhecimento proposicional, mas também aquele conhecimento que consiste em saber como é estar no lugar de um indivíduo.</a:t>
            </a:r>
          </a:p>
          <a:p>
            <a:pPr marL="457200" lvl="1"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Um subjectivista deste género, apoiando-se no princípio do espelho, poderá afirmar justificadamente que, no caso que Parfit descreve, o agente </a:t>
            </a:r>
            <a:r>
              <a:rPr lang="pt-BR" sz="1600" i="1" dirty="0">
                <a:solidFill>
                  <a:schemeClr val="bg1"/>
                </a:solidFill>
                <a:latin typeface="Trebuchet MS" panose="020B0603020202020204" pitchFamily="34" charset="0"/>
              </a:rPr>
              <a:t>tem</a:t>
            </a:r>
            <a:r>
              <a:rPr lang="pt-BR" sz="1600" dirty="0">
                <a:solidFill>
                  <a:schemeClr val="bg1"/>
                </a:solidFill>
                <a:latin typeface="Trebuchet MS" panose="020B0603020202020204" pitchFamily="34" charset="0"/>
              </a:rPr>
              <a:t> uma razão para evitar a sua agonia futura.</a:t>
            </a:r>
          </a:p>
          <a:p>
            <a:pPr lvl="1"/>
            <a:r>
              <a:rPr lang="pt-BR" sz="1600" dirty="0">
                <a:solidFill>
                  <a:schemeClr val="bg1"/>
                </a:solidFill>
                <a:latin typeface="Trebuchet MS" panose="020B0603020202020204" pitchFamily="34" charset="0"/>
              </a:rPr>
              <a:t>Se ele estiver devidamente informado, saberá </a:t>
            </a:r>
            <a:r>
              <a:rPr lang="pt-BR" sz="1600" i="1" dirty="0">
                <a:solidFill>
                  <a:schemeClr val="bg1"/>
                </a:solidFill>
                <a:latin typeface="Trebuchet MS" panose="020B0603020202020204" pitchFamily="34" charset="0"/>
              </a:rPr>
              <a:t>como</a:t>
            </a:r>
            <a:r>
              <a:rPr lang="pt-BR" sz="1600" dirty="0">
                <a:solidFill>
                  <a:schemeClr val="bg1"/>
                </a:solidFill>
                <a:latin typeface="Trebuchet MS" panose="020B0603020202020204" pitchFamily="34" charset="0"/>
              </a:rPr>
              <a:t> será sentir essa agonia e, assim, terá </a:t>
            </a:r>
            <a:r>
              <a:rPr lang="pt-BR" sz="1600" i="1" dirty="0">
                <a:solidFill>
                  <a:schemeClr val="bg1"/>
                </a:solidFill>
                <a:latin typeface="Trebuchet MS" panose="020B0603020202020204" pitchFamily="34" charset="0"/>
              </a:rPr>
              <a:t>agora </a:t>
            </a:r>
            <a:r>
              <a:rPr lang="pt-BR" sz="1600" dirty="0">
                <a:solidFill>
                  <a:schemeClr val="bg1"/>
                </a:solidFill>
                <a:latin typeface="Trebuchet MS" panose="020B0603020202020204" pitchFamily="34" charset="0"/>
              </a:rPr>
              <a:t>uma aversão a essa agonia que a espelhará na sua intensidade.</a:t>
            </a:r>
          </a:p>
          <a:p>
            <a:pPr lvl="1"/>
            <a:r>
              <a:rPr lang="pt-BR" sz="1600" dirty="0">
                <a:solidFill>
                  <a:schemeClr val="bg1"/>
                </a:solidFill>
                <a:latin typeface="Trebuchet MS" panose="020B0603020202020204" pitchFamily="34" charset="0"/>
              </a:rPr>
              <a:t>Essa sua aversão presente, de acordo com o subjectivismo, dar-lhe-á uma razão para evitar a sua agonia futura.</a:t>
            </a:r>
          </a:p>
          <a:p>
            <a:pPr lvl="1"/>
            <a:r>
              <a:rPr lang="pt-BR" sz="1600" dirty="0">
                <a:solidFill>
                  <a:schemeClr val="bg1"/>
                </a:solidFill>
                <a:latin typeface="Trebuchet MS" panose="020B0603020202020204" pitchFamily="34" charset="0"/>
              </a:rPr>
              <a:t>Parfit está enganado: é falso que todas as versões de subjectivismo de razões impliquem, relativamente ao caso descrito, que o agente não tem nenhuma razão para evitar a sua agonia futura.</a:t>
            </a:r>
          </a:p>
          <a:p>
            <a:pPr marL="0" indent="0">
              <a:buNone/>
            </a:pP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1109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Munido do princípio do espelho, o subjectivista poderá apontar a irracionalidade do agente com a atitude da indiferença das terças-feiras futuras.</a:t>
            </a:r>
          </a:p>
          <a:p>
            <a:pPr lvl="1"/>
            <a:r>
              <a:rPr lang="pt-BR" sz="1600" dirty="0">
                <a:solidFill>
                  <a:schemeClr val="bg1"/>
                </a:solidFill>
                <a:latin typeface="Trebuchet MS" panose="020B0603020202020204" pitchFamily="34" charset="0"/>
              </a:rPr>
              <a:t>A esse agente que não se importa com a agonia às terças-feiras poderá não faltar conhecimento proposicional relevante.</a:t>
            </a:r>
          </a:p>
          <a:p>
            <a:pPr lvl="1"/>
            <a:r>
              <a:rPr lang="pt-BR" sz="1600" dirty="0">
                <a:solidFill>
                  <a:schemeClr val="bg1"/>
                </a:solidFill>
                <a:latin typeface="Trebuchet MS" panose="020B0603020202020204" pitchFamily="34" charset="0"/>
              </a:rPr>
              <a:t>Contudo, falta-lhe seguramente saber </a:t>
            </a:r>
            <a:r>
              <a:rPr lang="pt-BR" sz="1600" i="1" dirty="0">
                <a:solidFill>
                  <a:schemeClr val="bg1"/>
                </a:solidFill>
                <a:latin typeface="Trebuchet MS" panose="020B0603020202020204" pitchFamily="34" charset="0"/>
              </a:rPr>
              <a:t>como</a:t>
            </a:r>
            <a:r>
              <a:rPr lang="pt-BR" sz="1600" dirty="0">
                <a:solidFill>
                  <a:schemeClr val="bg1"/>
                </a:solidFill>
                <a:latin typeface="Trebuchet MS" panose="020B0603020202020204" pitchFamily="34" charset="0"/>
              </a:rPr>
              <a:t> é agonizar às terças-feiras.</a:t>
            </a:r>
          </a:p>
          <a:p>
            <a:pPr lvl="1"/>
            <a:r>
              <a:rPr lang="pt-BR" sz="1600" dirty="0">
                <a:solidFill>
                  <a:schemeClr val="bg1"/>
                </a:solidFill>
                <a:latin typeface="Trebuchet MS" panose="020B0603020202020204" pitchFamily="34" charset="0"/>
              </a:rPr>
              <a:t>Se ele soubesse isso, não poderia deixar de se importar com essa agonia.</a:t>
            </a:r>
          </a:p>
          <a:p>
            <a:pPr lvl="1"/>
            <a:r>
              <a:rPr lang="pt-BR" sz="1600" dirty="0">
                <a:solidFill>
                  <a:schemeClr val="bg1"/>
                </a:solidFill>
                <a:latin typeface="Trebuchet MS" panose="020B0603020202020204" pitchFamily="34" charset="0"/>
              </a:rPr>
              <a:t>Como não se importa, é irracional.</a:t>
            </a: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4941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 e obrigações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As obrigações morais </a:t>
            </a:r>
            <a:r>
              <a:rPr lang="pt-PT" sz="1600" i="1" dirty="0">
                <a:solidFill>
                  <a:schemeClr val="bg1"/>
                </a:solidFill>
                <a:latin typeface="Trebuchet MS" panose="020B0603020202020204" pitchFamily="34" charset="0"/>
              </a:rPr>
              <a:t>implicam</a:t>
            </a:r>
            <a:r>
              <a:rPr lang="pt-PT" sz="1600" dirty="0">
                <a:solidFill>
                  <a:schemeClr val="bg1"/>
                </a:solidFill>
                <a:latin typeface="Trebuchet MS" panose="020B0603020202020204" pitchFamily="34" charset="0"/>
              </a:rPr>
              <a:t> razões para agir?</a:t>
            </a:r>
          </a:p>
          <a:p>
            <a:pPr lvl="1"/>
            <a:r>
              <a:rPr lang="pt-PT" sz="1600" dirty="0">
                <a:solidFill>
                  <a:schemeClr val="bg1"/>
                </a:solidFill>
                <a:latin typeface="Trebuchet MS" panose="020B0603020202020204" pitchFamily="34" charset="0"/>
              </a:rPr>
              <a:t>Se um agente tem o dever de fazer x, isso implica que ele tem uma razão para fazer x?</a:t>
            </a: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Os racionalistas morais afirmam essa implicação:</a:t>
            </a:r>
          </a:p>
          <a:p>
            <a:pPr lvl="1"/>
            <a:r>
              <a:rPr lang="pt-PT" sz="1600" dirty="0">
                <a:solidFill>
                  <a:schemeClr val="bg1"/>
                </a:solidFill>
                <a:latin typeface="Trebuchet MS" panose="020B0603020202020204" pitchFamily="34" charset="0"/>
              </a:rPr>
              <a:t>Necessariamente (se S deve fazer x, então tem uma razão para fazer x).</a:t>
            </a:r>
          </a:p>
          <a:p>
            <a:pPr lvl="1"/>
            <a:r>
              <a:rPr lang="pt-PT" sz="1600" dirty="0">
                <a:solidFill>
                  <a:schemeClr val="bg1"/>
                </a:solidFill>
                <a:latin typeface="Trebuchet MS" panose="020B0603020202020204" pitchFamily="34" charset="0"/>
              </a:rPr>
              <a:t>Necessariamente (se S não deve fazer x, então tem uma razão para não fazer x).</a:t>
            </a:r>
          </a:p>
          <a:p>
            <a:pPr marL="457200" lvl="1"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Racionalismo moral extremo:</a:t>
            </a:r>
          </a:p>
          <a:p>
            <a:pPr lvl="1"/>
            <a:r>
              <a:rPr lang="pt-PT" sz="1600" dirty="0">
                <a:solidFill>
                  <a:schemeClr val="bg1"/>
                </a:solidFill>
                <a:latin typeface="Trebuchet MS" panose="020B0603020202020204" pitchFamily="34" charset="0"/>
              </a:rPr>
              <a:t>As razões morais suplantam sempre todas as outras.</a:t>
            </a:r>
          </a:p>
          <a:p>
            <a:pPr lvl="1"/>
            <a:r>
              <a:rPr lang="pt-PT" sz="1600" dirty="0">
                <a:solidFill>
                  <a:schemeClr val="bg1"/>
                </a:solidFill>
                <a:latin typeface="Trebuchet MS" panose="020B0603020202020204" pitchFamily="34" charset="0"/>
              </a:rPr>
              <a:t>Portanto, é sempre irracional agir imoralmente.</a:t>
            </a:r>
          </a:p>
          <a:p>
            <a:pPr marL="457200" lvl="1"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Racionalismo moral moderado:</a:t>
            </a:r>
          </a:p>
          <a:p>
            <a:pPr lvl="1"/>
            <a:r>
              <a:rPr lang="pt-PT" sz="1600" dirty="0">
                <a:solidFill>
                  <a:schemeClr val="bg1"/>
                </a:solidFill>
                <a:latin typeface="Trebuchet MS" panose="020B0603020202020204" pitchFamily="34" charset="0"/>
              </a:rPr>
              <a:t>As razões morais nem sempre suplantam as outras.</a:t>
            </a:r>
          </a:p>
          <a:p>
            <a:pPr lvl="1"/>
            <a:r>
              <a:rPr lang="pt-PT" sz="1600" dirty="0">
                <a:solidFill>
                  <a:schemeClr val="bg1"/>
                </a:solidFill>
                <a:latin typeface="Trebuchet MS" panose="020B0603020202020204" pitchFamily="34" charset="0"/>
              </a:rPr>
              <a:t>Portanto, por vezes não será irracional agir imoralmente.</a:t>
            </a: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5016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 e obrigações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Os </a:t>
            </a:r>
            <a:r>
              <a:rPr lang="pt-PT" sz="1600" dirty="0" err="1">
                <a:solidFill>
                  <a:schemeClr val="bg1"/>
                </a:solidFill>
                <a:latin typeface="Trebuchet MS" panose="020B0603020202020204" pitchFamily="34" charset="0"/>
              </a:rPr>
              <a:t>anti-racionalistas</a:t>
            </a:r>
            <a:r>
              <a:rPr lang="pt-PT" sz="1600" dirty="0">
                <a:solidFill>
                  <a:schemeClr val="bg1"/>
                </a:solidFill>
                <a:latin typeface="Trebuchet MS" panose="020B0603020202020204" pitchFamily="34" charset="0"/>
              </a:rPr>
              <a:t> morais negam a implicação indicada:</a:t>
            </a:r>
          </a:p>
          <a:p>
            <a:pPr lvl="1"/>
            <a:r>
              <a:rPr lang="pt-BR" sz="1600" dirty="0">
                <a:solidFill>
                  <a:schemeClr val="bg1"/>
                </a:solidFill>
                <a:latin typeface="Trebuchet MS" panose="020B0603020202020204" pitchFamily="34" charset="0"/>
              </a:rPr>
              <a:t>Possivelmente (S deve fazer x e S não tem uma razão para fazer x).</a:t>
            </a:r>
          </a:p>
          <a:p>
            <a:pPr lvl="1"/>
            <a:r>
              <a:rPr lang="pt-BR" sz="1600" dirty="0">
                <a:solidFill>
                  <a:schemeClr val="bg1"/>
                </a:solidFill>
                <a:latin typeface="Trebuchet MS" panose="020B0603020202020204" pitchFamily="34" charset="0"/>
              </a:rPr>
              <a:t>Possivelmente (S não deve fazer x e S não tem uma razão para não fazer x).</a:t>
            </a:r>
          </a:p>
          <a:p>
            <a:endParaRPr lang="pt-BR"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Ou seja: é possível que um agente não tenha quaisquer razões para agir moralmente.</a:t>
            </a:r>
          </a:p>
          <a:p>
            <a:pPr marL="0" indent="0">
              <a:buNone/>
            </a:pP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2440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 e obrigações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Um argumento a favor do </a:t>
            </a:r>
            <a:r>
              <a:rPr lang="pt-PT" sz="1600" dirty="0" err="1">
                <a:solidFill>
                  <a:schemeClr val="bg1"/>
                </a:solidFill>
                <a:latin typeface="Trebuchet MS" panose="020B0603020202020204" pitchFamily="34" charset="0"/>
              </a:rPr>
              <a:t>anti-racionalismo</a:t>
            </a:r>
            <a:r>
              <a:rPr lang="pt-PT" sz="1600" dirty="0">
                <a:solidFill>
                  <a:schemeClr val="bg1"/>
                </a:solidFill>
                <a:latin typeface="Trebuchet MS" panose="020B0603020202020204" pitchFamily="34" charset="0"/>
              </a:rPr>
              <a:t>, apresentado (e rejeitado) por Russ Shafer-Landau:</a:t>
            </a:r>
          </a:p>
          <a:p>
            <a:endParaRPr lang="pt-PT" sz="1600" dirty="0">
              <a:solidFill>
                <a:schemeClr val="bg1"/>
              </a:solidFill>
              <a:latin typeface="Trebuchet MS" panose="020B0603020202020204" pitchFamily="34" charset="0"/>
            </a:endParaRPr>
          </a:p>
          <a:p>
            <a:pPr lvl="1">
              <a:buFont typeface="+mj-lt"/>
              <a:buAutoNum type="arabicPeriod"/>
            </a:pPr>
            <a:r>
              <a:rPr lang="pt-PT" sz="1600" dirty="0">
                <a:solidFill>
                  <a:schemeClr val="bg1"/>
                </a:solidFill>
                <a:latin typeface="Trebuchet MS" panose="020B0603020202020204" pitchFamily="34" charset="0"/>
              </a:rPr>
              <a:t>O internismo de razões é verdadeiro: as razões têm de poder motivar aqueles para os quais são razões.</a:t>
            </a:r>
          </a:p>
          <a:p>
            <a:pPr lvl="1">
              <a:buFont typeface="+mj-lt"/>
              <a:buAutoNum type="arabicPeriod"/>
            </a:pPr>
            <a:r>
              <a:rPr lang="pt-PT" sz="1600" dirty="0">
                <a:solidFill>
                  <a:schemeClr val="bg1"/>
                </a:solidFill>
                <a:latin typeface="Trebuchet MS" panose="020B0603020202020204" pitchFamily="34" charset="0"/>
              </a:rPr>
              <a:t>Os desejos são necessários para a motivação.</a:t>
            </a:r>
          </a:p>
          <a:p>
            <a:pPr lvl="1">
              <a:buFont typeface="+mj-lt"/>
              <a:buAutoNum type="arabicPeriod"/>
            </a:pPr>
            <a:r>
              <a:rPr lang="pt-PT" sz="1600" dirty="0">
                <a:solidFill>
                  <a:schemeClr val="bg1"/>
                </a:solidFill>
                <a:latin typeface="Trebuchet MS" panose="020B0603020202020204" pitchFamily="34" charset="0"/>
              </a:rPr>
              <a:t>As obrigações morais aplicam-se aos agentes independentemente dos seus desejos.</a:t>
            </a:r>
          </a:p>
          <a:p>
            <a:pPr lvl="1">
              <a:buFont typeface="+mj-lt"/>
              <a:buAutoNum type="arabicPeriod"/>
            </a:pPr>
            <a:r>
              <a:rPr lang="pt-PT" sz="1600" dirty="0">
                <a:solidFill>
                  <a:schemeClr val="bg1"/>
                </a:solidFill>
                <a:latin typeface="Trebuchet MS" panose="020B0603020202020204" pitchFamily="34" charset="0"/>
              </a:rPr>
              <a:t>Logo, o racionalismo moral é falso.</a:t>
            </a: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CaixaDeTexto 5">
            <a:extLst>
              <a:ext uri="{FF2B5EF4-FFF2-40B4-BE49-F238E27FC236}">
                <a16:creationId xmlns:a16="http://schemas.microsoft.com/office/drawing/2014/main" id="{9CDE22EC-3140-3A87-1FF3-D6CE8A005744}"/>
              </a:ext>
            </a:extLst>
          </p:cNvPr>
          <p:cNvSpPr txBox="1"/>
          <p:nvPr/>
        </p:nvSpPr>
        <p:spPr>
          <a:xfrm>
            <a:off x="2912126" y="3679746"/>
            <a:ext cx="6367748" cy="1323439"/>
          </a:xfrm>
          <a:prstGeom prst="rect">
            <a:avLst/>
          </a:prstGeom>
          <a:solidFill>
            <a:schemeClr val="accent2">
              <a:lumMod val="75000"/>
            </a:schemeClr>
          </a:solidFill>
        </p:spPr>
        <p:txBody>
          <a:bodyPr wrap="square" rtlCol="0">
            <a:spAutoFit/>
          </a:bodyPr>
          <a:lstStyle/>
          <a:p>
            <a:pPr marL="0" indent="0" algn="just">
              <a:buNone/>
              <a:defRPr/>
            </a:pPr>
            <a:r>
              <a:rPr lang="en-US" sz="1600" dirty="0">
                <a:solidFill>
                  <a:schemeClr val="bg1"/>
                </a:solidFill>
                <a:latin typeface="Trebuchet MS" pitchFamily="34" charset="0"/>
              </a:rPr>
              <a:t>According to this argument, what reasons we have depends on our motivational capacity, which in turn depends on our desires. What moral obligations we have does not depend on our desires. Therefore we may entirely lack reason to fulfill our moral obligations. Therefore moral rationalism is false.</a:t>
            </a:r>
          </a:p>
        </p:txBody>
      </p:sp>
    </p:spTree>
    <p:extLst>
      <p:ext uri="{BB962C8B-B14F-4D97-AF65-F5344CB8AC3E}">
        <p14:creationId xmlns:p14="http://schemas.microsoft.com/office/powerpoint/2010/main" val="245031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As razões podem ser teóricas ou práticas.</a:t>
            </a:r>
          </a:p>
          <a:p>
            <a:pPr lvl="1"/>
            <a:r>
              <a:rPr lang="pt-PT" sz="1600" dirty="0">
                <a:solidFill>
                  <a:schemeClr val="bg1"/>
                </a:solidFill>
                <a:latin typeface="Trebuchet MS" panose="020B0603020202020204" pitchFamily="34" charset="0"/>
              </a:rPr>
              <a:t>As primeiras são razões para acreditar;</a:t>
            </a:r>
          </a:p>
          <a:p>
            <a:pPr lvl="1"/>
            <a:r>
              <a:rPr lang="pt-PT" sz="1600" dirty="0">
                <a:solidFill>
                  <a:schemeClr val="bg1"/>
                </a:solidFill>
                <a:latin typeface="Trebuchet MS" panose="020B0603020202020204" pitchFamily="34" charset="0"/>
              </a:rPr>
              <a:t>As segundas, razões para agir (e escolher, desejar, etc.)</a:t>
            </a:r>
          </a:p>
          <a:p>
            <a:pPr marL="457200" lvl="1" indent="0">
              <a:buNone/>
            </a:pPr>
            <a:endParaRPr lang="pt-PT" sz="1600" dirty="0">
              <a:solidFill>
                <a:schemeClr val="bg1"/>
              </a:solidFill>
              <a:latin typeface="Trebuchet MS" panose="020B0603020202020204" pitchFamily="34" charset="0"/>
            </a:endParaRPr>
          </a:p>
          <a:p>
            <a:pPr marL="457200" lvl="1"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As razões práticas podem ser motivantes:</a:t>
            </a:r>
          </a:p>
          <a:p>
            <a:pPr lvl="1"/>
            <a:r>
              <a:rPr lang="pt-PT" sz="1600" dirty="0">
                <a:solidFill>
                  <a:schemeClr val="bg1"/>
                </a:solidFill>
                <a:latin typeface="Trebuchet MS" panose="020B0603020202020204" pitchFamily="34" charset="0"/>
              </a:rPr>
              <a:t>Caracteristicamente, são concebidas estados mentais do agente que o levam o agente a agir como age.</a:t>
            </a: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Mas podem ser também razões normativas ou justificativas:</a:t>
            </a:r>
          </a:p>
          <a:p>
            <a:pPr lvl="1"/>
            <a:r>
              <a:rPr lang="pt-PT" sz="1600" dirty="0">
                <a:solidFill>
                  <a:schemeClr val="bg1"/>
                </a:solidFill>
                <a:latin typeface="Trebuchet MS" panose="020B0603020202020204" pitchFamily="34" charset="0"/>
              </a:rPr>
              <a:t>São factos que contam a favor (ou contra) certas acções;</a:t>
            </a:r>
          </a:p>
          <a:p>
            <a:pPr lvl="1"/>
            <a:r>
              <a:rPr lang="pt-PT" sz="1600" dirty="0">
                <a:solidFill>
                  <a:schemeClr val="bg1"/>
                </a:solidFill>
                <a:latin typeface="Trebuchet MS" panose="020B0603020202020204" pitchFamily="34" charset="0"/>
              </a:rPr>
              <a:t>São </a:t>
            </a:r>
            <a:r>
              <a:rPr lang="pt-PT" sz="1600" i="1" dirty="0">
                <a:solidFill>
                  <a:schemeClr val="bg1"/>
                </a:solidFill>
                <a:latin typeface="Trebuchet MS" panose="020B0603020202020204" pitchFamily="34" charset="0"/>
              </a:rPr>
              <a:t>boas</a:t>
            </a:r>
            <a:r>
              <a:rPr lang="pt-PT" sz="1600" dirty="0">
                <a:solidFill>
                  <a:schemeClr val="bg1"/>
                </a:solidFill>
                <a:latin typeface="Trebuchet MS" panose="020B0603020202020204" pitchFamily="34" charset="0"/>
              </a:rPr>
              <a:t> razão para agir (ou não agir) de determinado modo.</a:t>
            </a: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a:t>
            </a:fld>
            <a:endParaRPr lang="en-US" dirty="0"/>
          </a:p>
        </p:txBody>
      </p:sp>
    </p:spTree>
    <p:extLst>
      <p:ext uri="{BB962C8B-B14F-4D97-AF65-F5344CB8AC3E}">
        <p14:creationId xmlns:p14="http://schemas.microsoft.com/office/powerpoint/2010/main" val="478623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 e obrigações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Um argumento (arguivelmente) melhor:</a:t>
            </a:r>
          </a:p>
          <a:p>
            <a:endParaRPr lang="pt-PT" sz="1600" dirty="0">
              <a:solidFill>
                <a:schemeClr val="bg1"/>
              </a:solidFill>
              <a:latin typeface="Trebuchet MS" panose="020B0603020202020204" pitchFamily="34" charset="0"/>
            </a:endParaRPr>
          </a:p>
          <a:p>
            <a:pPr marL="800100" lvl="1" indent="-342900">
              <a:buFont typeface="+mj-lt"/>
              <a:buAutoNum type="arabicPeriod"/>
            </a:pPr>
            <a:r>
              <a:rPr lang="pt-BR" sz="1600" dirty="0">
                <a:solidFill>
                  <a:schemeClr val="bg1"/>
                </a:solidFill>
                <a:latin typeface="Trebuchet MS" panose="020B0603020202020204" pitchFamily="34" charset="0"/>
              </a:rPr>
              <a:t>Se as obrigações morais implicam razões e as razões dependem de desejos, as obrigações morais dependem de desejos.</a:t>
            </a:r>
          </a:p>
          <a:p>
            <a:pPr marL="800100" lvl="1" indent="-342900">
              <a:buFont typeface="+mj-lt"/>
              <a:buAutoNum type="arabicPeriod"/>
            </a:pPr>
            <a:r>
              <a:rPr lang="pt-BR" sz="1600" dirty="0">
                <a:solidFill>
                  <a:schemeClr val="bg1"/>
                </a:solidFill>
                <a:latin typeface="Trebuchet MS" panose="020B0603020202020204" pitchFamily="34" charset="0"/>
              </a:rPr>
              <a:t>As obrigações morais não dependem de desejos. (a moralidade é categórica)</a:t>
            </a:r>
          </a:p>
          <a:p>
            <a:pPr marL="800100" lvl="1" indent="-342900">
              <a:buFont typeface="+mj-lt"/>
              <a:buAutoNum type="arabicPeriod"/>
            </a:pPr>
            <a:r>
              <a:rPr lang="pt-BR" sz="1600" dirty="0">
                <a:solidFill>
                  <a:schemeClr val="bg1"/>
                </a:solidFill>
                <a:latin typeface="Trebuchet MS" panose="020B0603020202020204" pitchFamily="34" charset="0"/>
              </a:rPr>
              <a:t>As obrigações morais não implicam razões ou as razões não dependem de desejos. [de 1 e 2]</a:t>
            </a:r>
          </a:p>
          <a:p>
            <a:pPr marL="800100" lvl="1" indent="-342900">
              <a:buFont typeface="+mj-lt"/>
              <a:buAutoNum type="arabicPeriod"/>
            </a:pPr>
            <a:r>
              <a:rPr lang="pt-BR" sz="1600" dirty="0">
                <a:solidFill>
                  <a:schemeClr val="bg1"/>
                </a:solidFill>
                <a:latin typeface="Trebuchet MS" panose="020B0603020202020204" pitchFamily="34" charset="0"/>
              </a:rPr>
              <a:t>As razões dependem de desejos. (internismo/subjectivismo de razões)</a:t>
            </a:r>
          </a:p>
          <a:p>
            <a:pPr marL="800100" lvl="1" indent="-342900">
              <a:buFont typeface="+mj-lt"/>
              <a:buAutoNum type="arabicPeriod"/>
            </a:pPr>
            <a:r>
              <a:rPr lang="pt-BR" sz="1600" dirty="0">
                <a:solidFill>
                  <a:schemeClr val="bg1"/>
                </a:solidFill>
                <a:latin typeface="Trebuchet MS" panose="020B0603020202020204" pitchFamily="34" charset="0"/>
              </a:rPr>
              <a:t>Logo, as obrigações morais não implicam razões. (anti-racionalismo) [de 3 e 4]</a:t>
            </a:r>
          </a:p>
          <a:p>
            <a:pPr marL="457200" lvl="1"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890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 motivantes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De acordo com a perspectiva padrão, humiana:</a:t>
            </a:r>
          </a:p>
          <a:p>
            <a:pPr lvl="1"/>
            <a:r>
              <a:rPr lang="pt-BR" sz="1600" dirty="0">
                <a:solidFill>
                  <a:schemeClr val="bg1"/>
                </a:solidFill>
                <a:latin typeface="Trebuchet MS" panose="020B0603020202020204" pitchFamily="34" charset="0"/>
              </a:rPr>
              <a:t>As crenças são simplesmente representações do mundo.</a:t>
            </a:r>
          </a:p>
          <a:p>
            <a:pPr lvl="1"/>
            <a:r>
              <a:rPr lang="pt-BR" sz="1600" dirty="0">
                <a:solidFill>
                  <a:schemeClr val="bg1"/>
                </a:solidFill>
                <a:latin typeface="Trebuchet MS" panose="020B0603020202020204" pitchFamily="34" charset="0"/>
              </a:rPr>
              <a:t>Por isso são «inertes»: podem ser necessárias, mas não são suficientes, para a motivação.</a:t>
            </a:r>
          </a:p>
          <a:p>
            <a:endParaRPr lang="pt-BR" sz="1600" dirty="0">
              <a:solidFill>
                <a:schemeClr val="bg1"/>
              </a:solidFill>
              <a:latin typeface="Trebuchet MS" panose="020B0603020202020204" pitchFamily="34" charset="0"/>
            </a:endParaRPr>
          </a:p>
          <a:p>
            <a:pPr lvl="1"/>
            <a:r>
              <a:rPr lang="pt-BR" sz="1600" dirty="0">
                <a:solidFill>
                  <a:schemeClr val="bg1"/>
                </a:solidFill>
                <a:latin typeface="Trebuchet MS" panose="020B0603020202020204" pitchFamily="34" charset="0"/>
              </a:rPr>
              <a:t>Há motivação se e só se há (pelo menos) um desejo e (pelo menos) uma crença apropriadamente relacionada com esse desejo.</a:t>
            </a:r>
          </a:p>
          <a:p>
            <a:pPr lvl="1"/>
            <a:r>
              <a:rPr lang="pt-BR" sz="1600" dirty="0">
                <a:solidFill>
                  <a:schemeClr val="bg1"/>
                </a:solidFill>
                <a:latin typeface="Trebuchet MS" panose="020B0603020202020204" pitchFamily="34" charset="0"/>
              </a:rPr>
              <a:t>As crenças e os desejos são “existências distintas”: crenças não implicam desejos.</a:t>
            </a: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Alternativas à perspectiva humiana:</a:t>
            </a:r>
          </a:p>
          <a:p>
            <a:pPr lvl="1"/>
            <a:r>
              <a:rPr lang="pt-BR" sz="1600" dirty="0">
                <a:solidFill>
                  <a:schemeClr val="bg1"/>
                </a:solidFill>
                <a:latin typeface="Trebuchet MS" panose="020B0603020202020204" pitchFamily="34" charset="0"/>
              </a:rPr>
              <a:t>Por vezes, certas crenças são suficientes para a motivação. (linha kantiana)</a:t>
            </a:r>
          </a:p>
          <a:p>
            <a:pPr lvl="1"/>
            <a:r>
              <a:rPr lang="pt-BR" sz="1600" dirty="0">
                <a:solidFill>
                  <a:schemeClr val="bg1"/>
                </a:solidFill>
                <a:latin typeface="Trebuchet MS" panose="020B0603020202020204" pitchFamily="34" charset="0"/>
              </a:rPr>
              <a:t>As crenças morais produzem necessariamente certos desejos. (linha rossiana)</a:t>
            </a:r>
          </a:p>
          <a:p>
            <a:endParaRPr lang="pt-BR" sz="1600" dirty="0">
              <a:solidFill>
                <a:schemeClr val="bg1"/>
              </a:solidFill>
              <a:latin typeface="Trebuchet MS" panose="020B0603020202020204" pitchFamily="34" charset="0"/>
            </a:endParaRPr>
          </a:p>
          <a:p>
            <a:pPr lvl="1"/>
            <a:r>
              <a:rPr lang="pt-BR" sz="1600" dirty="0">
                <a:solidFill>
                  <a:schemeClr val="bg1"/>
                </a:solidFill>
                <a:latin typeface="Trebuchet MS" panose="020B0603020202020204" pitchFamily="34" charset="0"/>
              </a:rPr>
              <a:t>As crenças em causa são valorativas.</a:t>
            </a: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4435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juízos morais e motivação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Internismo motivacional:</a:t>
            </a:r>
            <a:endParaRPr lang="pt-BR" sz="1600" dirty="0">
              <a:solidFill>
                <a:schemeClr val="bg1"/>
              </a:solidFill>
              <a:latin typeface="Trebuchet MS" panose="020B0603020202020204" pitchFamily="34" charset="0"/>
            </a:endParaRPr>
          </a:p>
          <a:p>
            <a:pPr lvl="1"/>
            <a:r>
              <a:rPr lang="pt-BR" sz="1600" dirty="0">
                <a:solidFill>
                  <a:schemeClr val="bg1"/>
                </a:solidFill>
                <a:latin typeface="Trebuchet MS" panose="020B0603020202020204" pitchFamily="34" charset="0"/>
              </a:rPr>
              <a:t>Necessariamente (se S julga que deve φ, então S está motivado </a:t>
            </a:r>
            <a:r>
              <a:rPr lang="pt-BR" sz="1600" i="1" dirty="0">
                <a:solidFill>
                  <a:schemeClr val="bg1"/>
                </a:solidFill>
                <a:latin typeface="Trebuchet MS" panose="020B0603020202020204" pitchFamily="34" charset="0"/>
              </a:rPr>
              <a:t>pro tanto </a:t>
            </a:r>
            <a:r>
              <a:rPr lang="pt-BR" sz="1600" dirty="0">
                <a:solidFill>
                  <a:schemeClr val="bg1"/>
                </a:solidFill>
                <a:latin typeface="Trebuchet MS" panose="020B0603020202020204" pitchFamily="34" charset="0"/>
              </a:rPr>
              <a:t>para φ).</a:t>
            </a:r>
          </a:p>
          <a:p>
            <a:pPr lvl="1"/>
            <a:r>
              <a:rPr lang="pt-BR" sz="1600" dirty="0">
                <a:solidFill>
                  <a:schemeClr val="bg1"/>
                </a:solidFill>
                <a:latin typeface="Trebuchet MS" panose="020B0603020202020204" pitchFamily="34" charset="0"/>
              </a:rPr>
              <a:t>Necessariamente (se S julga que não deve φ, então S está motivado </a:t>
            </a:r>
            <a:r>
              <a:rPr lang="pt-BR" sz="1600" i="1" dirty="0">
                <a:solidFill>
                  <a:schemeClr val="bg1"/>
                </a:solidFill>
                <a:latin typeface="Trebuchet MS" panose="020B0603020202020204" pitchFamily="34" charset="0"/>
              </a:rPr>
              <a:t>pro tanto </a:t>
            </a:r>
            <a:r>
              <a:rPr lang="pt-BR" sz="1600" dirty="0">
                <a:solidFill>
                  <a:schemeClr val="bg1"/>
                </a:solidFill>
                <a:latin typeface="Trebuchet MS" panose="020B0603020202020204" pitchFamily="34" charset="0"/>
              </a:rPr>
              <a:t>para não φ).</a:t>
            </a:r>
          </a:p>
          <a:p>
            <a:pPr marL="457200" lvl="1" indent="0">
              <a:buNone/>
            </a:pPr>
            <a:endParaRPr lang="pt-BR" sz="1600" dirty="0">
              <a:solidFill>
                <a:schemeClr val="bg1"/>
              </a:solidFill>
              <a:latin typeface="Trebuchet MS" panose="020B0603020202020204" pitchFamily="34" charset="0"/>
            </a:endParaRPr>
          </a:p>
          <a:p>
            <a:pPr marL="457200" lvl="1"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Externismo motivacional:</a:t>
            </a:r>
          </a:p>
          <a:p>
            <a:pPr lvl="1"/>
            <a:r>
              <a:rPr lang="pt-BR" sz="1600" dirty="0">
                <a:solidFill>
                  <a:schemeClr val="bg1"/>
                </a:solidFill>
                <a:latin typeface="Trebuchet MS" panose="020B0603020202020204" pitchFamily="34" charset="0"/>
              </a:rPr>
              <a:t>Possivelmente (S julga que deve φ e S não está motivado </a:t>
            </a:r>
            <a:r>
              <a:rPr lang="pt-BR" sz="1600" i="1" dirty="0">
                <a:solidFill>
                  <a:schemeClr val="bg1"/>
                </a:solidFill>
                <a:latin typeface="Trebuchet MS" panose="020B0603020202020204" pitchFamily="34" charset="0"/>
              </a:rPr>
              <a:t>pro tanto </a:t>
            </a:r>
            <a:r>
              <a:rPr lang="pt-BR" sz="1600" dirty="0">
                <a:solidFill>
                  <a:schemeClr val="bg1"/>
                </a:solidFill>
                <a:latin typeface="Trebuchet MS" panose="020B0603020202020204" pitchFamily="34" charset="0"/>
              </a:rPr>
              <a:t>para φ).</a:t>
            </a:r>
          </a:p>
          <a:p>
            <a:pPr lvl="1"/>
            <a:r>
              <a:rPr lang="pt-BR" sz="1600" dirty="0">
                <a:solidFill>
                  <a:schemeClr val="bg1"/>
                </a:solidFill>
                <a:latin typeface="Trebuchet MS" panose="020B0603020202020204" pitchFamily="34" charset="0"/>
              </a:rPr>
              <a:t>Possivelmente (S julga que não deve φ e S não está motivado </a:t>
            </a:r>
            <a:r>
              <a:rPr lang="pt-BR" sz="1600" i="1" dirty="0">
                <a:solidFill>
                  <a:schemeClr val="bg1"/>
                </a:solidFill>
                <a:latin typeface="Trebuchet MS" panose="020B0603020202020204" pitchFamily="34" charset="0"/>
              </a:rPr>
              <a:t>pro tanto </a:t>
            </a:r>
            <a:r>
              <a:rPr lang="pt-BR" sz="1600" dirty="0">
                <a:solidFill>
                  <a:schemeClr val="bg1"/>
                </a:solidFill>
                <a:latin typeface="Trebuchet MS" panose="020B0603020202020204" pitchFamily="34" charset="0"/>
              </a:rPr>
              <a:t>para não φ).</a:t>
            </a:r>
          </a:p>
          <a:p>
            <a:endParaRPr lang="pt-BR"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4948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juízos morais e motivação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A objecção do amoralista ao internismo por David O. Brink:</a:t>
            </a: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Distinga-se o amoralista total do amoralista pontual.</a:t>
            </a:r>
          </a:p>
          <a:p>
            <a:pPr lvl="1"/>
            <a:r>
              <a:rPr lang="pt-PT" sz="1600" dirty="0">
                <a:solidFill>
                  <a:schemeClr val="bg1"/>
                </a:solidFill>
                <a:latin typeface="Trebuchet MS" panose="020B0603020202020204" pitchFamily="34" charset="0"/>
              </a:rPr>
              <a:t>O internismo implica até a impossibilidade deste último.</a:t>
            </a: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aixaDeTexto 3">
            <a:extLst>
              <a:ext uri="{FF2B5EF4-FFF2-40B4-BE49-F238E27FC236}">
                <a16:creationId xmlns:a16="http://schemas.microsoft.com/office/drawing/2014/main" id="{F8B90F58-724E-D193-DFC4-1C7D875A9CEA}"/>
              </a:ext>
            </a:extLst>
          </p:cNvPr>
          <p:cNvSpPr txBox="1"/>
          <p:nvPr/>
        </p:nvSpPr>
        <p:spPr>
          <a:xfrm>
            <a:off x="1150775" y="1826659"/>
            <a:ext cx="9890449" cy="1815882"/>
          </a:xfrm>
          <a:prstGeom prst="rect">
            <a:avLst/>
          </a:prstGeom>
          <a:solidFill>
            <a:schemeClr val="accent2">
              <a:lumMod val="75000"/>
            </a:schemeClr>
          </a:solidFill>
        </p:spPr>
        <p:txBody>
          <a:bodyPr wrap="square" rtlCol="0">
            <a:spAutoFit/>
          </a:bodyPr>
          <a:lstStyle/>
          <a:p>
            <a:pPr marL="0" indent="0" algn="just">
              <a:buNone/>
              <a:defRPr/>
            </a:pPr>
            <a:r>
              <a:rPr lang="pt-BR" sz="1600" dirty="0">
                <a:solidFill>
                  <a:schemeClr val="bg1"/>
                </a:solidFill>
                <a:latin typeface="Trebuchet MS" pitchFamily="34" charset="0"/>
              </a:rPr>
              <a:t>Embora a indiferença às considerações entendidas como morais possa ser bastante rara, ela parece existir. Algumas pessoas (e.g., certos sociopatas) não se importam com aquilo que entendem como considerações morais. Além disso, o internista não pode dar-se por satisfeito com a alegação extensional de que todos, de facto, são motivados por considerações morais. Os externistas podem afirmar isso. […] Segundo o internista, então, tem de ser conceptualmente impossível alguém reconhecer uma consideração moral ou fazer um juízo moral e permanecer inerte [unmoved].  Este facto suscita um problema para o internismo; o internismo torna o amoralista conceptualmente impossível.</a:t>
            </a:r>
          </a:p>
        </p:txBody>
      </p:sp>
    </p:spTree>
    <p:extLst>
      <p:ext uri="{BB962C8B-B14F-4D97-AF65-F5344CB8AC3E}">
        <p14:creationId xmlns:p14="http://schemas.microsoft.com/office/powerpoint/2010/main" val="2856762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juízos morais e motivação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Imagine-se alguém (e.g. Patrick) que </a:t>
            </a:r>
            <a:r>
              <a:rPr lang="pt-PT" sz="1600" i="1" dirty="0">
                <a:solidFill>
                  <a:schemeClr val="bg1"/>
                </a:solidFill>
                <a:latin typeface="Trebuchet MS" panose="020B0603020202020204" pitchFamily="34" charset="0"/>
              </a:rPr>
              <a:t>parece</a:t>
            </a:r>
            <a:r>
              <a:rPr lang="pt-PT" sz="1600" dirty="0">
                <a:solidFill>
                  <a:schemeClr val="bg1"/>
                </a:solidFill>
                <a:latin typeface="Trebuchet MS" panose="020B0603020202020204" pitchFamily="34" charset="0"/>
              </a:rPr>
              <a:t> ser amoralista: recusa-se ajudar um estranho, embora diga que devia ajudá-lo.</a:t>
            </a:r>
          </a:p>
          <a:p>
            <a:pPr lvl="1"/>
            <a:r>
              <a:rPr lang="pt-PT" sz="1600" dirty="0">
                <a:solidFill>
                  <a:schemeClr val="bg1"/>
                </a:solidFill>
                <a:latin typeface="Trebuchet MS" panose="020B0603020202020204" pitchFamily="34" charset="0"/>
              </a:rPr>
              <a:t>Poderemos </a:t>
            </a:r>
            <a:r>
              <a:rPr lang="pt-BR" sz="1600" dirty="0">
                <a:solidFill>
                  <a:schemeClr val="bg1"/>
                </a:solidFill>
                <a:latin typeface="Trebuchet MS" panose="020B0603020202020204" pitchFamily="34" charset="0"/>
              </a:rPr>
              <a:t>explicar o seu comportamento com a hipótese de que ele é amoralista.</a:t>
            </a:r>
          </a:p>
          <a:p>
            <a:pPr lvl="1"/>
            <a:r>
              <a:rPr lang="pt-BR" sz="1600" dirty="0">
                <a:solidFill>
                  <a:schemeClr val="bg1"/>
                </a:solidFill>
                <a:latin typeface="Trebuchet MS" panose="020B0603020202020204" pitchFamily="34" charset="0"/>
              </a:rPr>
              <a:t>A questão, salienta Sigrun Svavarsdottir, não é se essa é a explicação mais plausível, mas se essa é uma explicação </a:t>
            </a:r>
            <a:r>
              <a:rPr lang="pt-BR" sz="1600" i="1" dirty="0">
                <a:solidFill>
                  <a:schemeClr val="bg1"/>
                </a:solidFill>
                <a:latin typeface="Trebuchet MS" panose="020B0603020202020204" pitchFamily="34" charset="0"/>
              </a:rPr>
              <a:t>possível</a:t>
            </a:r>
            <a:r>
              <a:rPr lang="pt-BR" sz="1600" dirty="0">
                <a:solidFill>
                  <a:schemeClr val="bg1"/>
                </a:solidFill>
                <a:latin typeface="Trebuchet MS" panose="020B0603020202020204" pitchFamily="34" charset="0"/>
              </a:rPr>
              <a:t>.</a:t>
            </a:r>
          </a:p>
          <a:p>
            <a:r>
              <a:rPr lang="pt-BR" sz="1600" dirty="0">
                <a:solidFill>
                  <a:schemeClr val="bg1"/>
                </a:solidFill>
                <a:latin typeface="Trebuchet MS" panose="020B0603020202020204" pitchFamily="34" charset="0"/>
              </a:rPr>
              <a:t>O internista motivacional dirá que não.</a:t>
            </a:r>
          </a:p>
          <a:p>
            <a:pPr lvl="1"/>
            <a:r>
              <a:rPr lang="pt-BR" sz="1600" dirty="0">
                <a:solidFill>
                  <a:schemeClr val="bg1"/>
                </a:solidFill>
                <a:latin typeface="Trebuchet MS" panose="020B0603020202020204" pitchFamily="34" charset="0"/>
              </a:rPr>
              <a:t>Sem recorrer a nenhuma evidência empírica, insistirá que Patrick não faz um juízo moral autêntico ou que, se faz, então está motivado até certo ponto para auxiliar o estranho, ainda que o seu comportamento não indicie essa motivação. Ele arreda, de um modo inteiramente a priori, a explicação em termos de amoralismo do campo das explicações possíveis.</a:t>
            </a:r>
          </a:p>
          <a:p>
            <a:pPr lvl="1"/>
            <a:r>
              <a:rPr lang="pt-BR" sz="1600" dirty="0">
                <a:solidFill>
                  <a:schemeClr val="bg1"/>
                </a:solidFill>
                <a:latin typeface="Trebuchet MS" panose="020B0603020202020204" pitchFamily="34" charset="0"/>
              </a:rPr>
              <a:t>O externista motivacional tem intuições diferentes nesta matéria. Teremos aqui, então, um verdadeiro impasse? Svavarsdottir alega que não, pois entende as posições em conflito não são simétricas:</a:t>
            </a:r>
          </a:p>
          <a:p>
            <a:pPr lvl="1"/>
            <a:endParaRPr lang="pt-BR" sz="1600" dirty="0">
              <a:solidFill>
                <a:schemeClr val="bg1"/>
              </a:solidFill>
              <a:latin typeface="Trebuchet MS" panose="020B0603020202020204" pitchFamily="34" charset="0"/>
            </a:endParaRPr>
          </a:p>
          <a:p>
            <a:pPr lvl="1"/>
            <a:endParaRPr lang="pt-BR" sz="1600" dirty="0">
              <a:solidFill>
                <a:schemeClr val="bg1"/>
              </a:solidFill>
              <a:latin typeface="Trebuchet MS" panose="020B0603020202020204" pitchFamily="34" charset="0"/>
            </a:endParaRPr>
          </a:p>
          <a:p>
            <a:pPr lvl="1"/>
            <a:endParaRPr lang="pt-BR" sz="1600" dirty="0">
              <a:solidFill>
                <a:schemeClr val="bg1"/>
              </a:solidFill>
              <a:latin typeface="Trebuchet MS" panose="020B0603020202020204" pitchFamily="34" charset="0"/>
            </a:endParaRPr>
          </a:p>
          <a:p>
            <a:pPr lvl="1"/>
            <a:endParaRPr lang="pt-BR" sz="1600" dirty="0">
              <a:solidFill>
                <a:schemeClr val="bg1"/>
              </a:solidFill>
              <a:latin typeface="Trebuchet MS" panose="020B0603020202020204" pitchFamily="34" charset="0"/>
            </a:endParaRPr>
          </a:p>
          <a:p>
            <a:pPr marL="457200" lvl="1"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 internismo motivacional não é auto-evidente. Na ausência de boas razões para o aceitar, afigura-se arbitrário excluir a priori, das explicações possíveis para episódios de conduta humana, todas as explicações em termos de amoralismo. </a:t>
            </a: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aixaDeTexto 3">
            <a:extLst>
              <a:ext uri="{FF2B5EF4-FFF2-40B4-BE49-F238E27FC236}">
                <a16:creationId xmlns:a16="http://schemas.microsoft.com/office/drawing/2014/main" id="{A2E9655C-B735-ECB9-FB3E-AAA539145BEB}"/>
              </a:ext>
            </a:extLst>
          </p:cNvPr>
          <p:cNvSpPr txBox="1"/>
          <p:nvPr/>
        </p:nvSpPr>
        <p:spPr>
          <a:xfrm>
            <a:off x="1500673" y="4010024"/>
            <a:ext cx="9190653" cy="1077218"/>
          </a:xfrm>
          <a:prstGeom prst="rect">
            <a:avLst/>
          </a:prstGeom>
          <a:solidFill>
            <a:schemeClr val="accent2">
              <a:lumMod val="75000"/>
            </a:schemeClr>
          </a:solidFill>
        </p:spPr>
        <p:txBody>
          <a:bodyPr wrap="square" rtlCol="0">
            <a:spAutoFit/>
          </a:bodyPr>
          <a:lstStyle/>
          <a:p>
            <a:pPr marL="0" indent="0" algn="just">
              <a:buNone/>
              <a:defRPr/>
            </a:pPr>
            <a:r>
              <a:rPr lang="pt-BR" sz="1600">
                <a:solidFill>
                  <a:schemeClr val="bg1"/>
                </a:solidFill>
                <a:latin typeface="Trebuchet MS" pitchFamily="34" charset="0"/>
              </a:rPr>
              <a:t>[Q]uando há um conflito de intuições (entre pessoas inteligentes e razoáveis) sobre que hipóteses se candidatam a explicar um fenómeno observável, o ónus da prova cabe àqueles que insistem numa classe de explicações mais restritiva. Isto parece-me inteiramente razoável como princípio metodológico a governar a investigação empírica. </a:t>
            </a:r>
            <a:endParaRPr lang="pt-BR" sz="1600" dirty="0">
              <a:solidFill>
                <a:schemeClr val="bg1"/>
              </a:solidFill>
              <a:latin typeface="Trebuchet MS" pitchFamily="34" charset="0"/>
            </a:endParaRPr>
          </a:p>
        </p:txBody>
      </p:sp>
    </p:spTree>
    <p:extLst>
      <p:ext uri="{BB962C8B-B14F-4D97-AF65-F5344CB8AC3E}">
        <p14:creationId xmlns:p14="http://schemas.microsoft.com/office/powerpoint/2010/main" val="121376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Qual é a </a:t>
            </a:r>
            <a:r>
              <a:rPr lang="pt-PT" sz="1600" i="1" dirty="0">
                <a:solidFill>
                  <a:schemeClr val="bg1"/>
                </a:solidFill>
                <a:latin typeface="Trebuchet MS" panose="020B0603020202020204" pitchFamily="34" charset="0"/>
              </a:rPr>
              <a:t>natureza</a:t>
            </a:r>
            <a:r>
              <a:rPr lang="pt-PT" sz="1600" dirty="0">
                <a:solidFill>
                  <a:schemeClr val="bg1"/>
                </a:solidFill>
                <a:latin typeface="Trebuchet MS" panose="020B0603020202020204" pitchFamily="34" charset="0"/>
              </a:rPr>
              <a:t> das razões normativas?</a:t>
            </a: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Para os </a:t>
            </a:r>
            <a:r>
              <a:rPr lang="pt-PT" sz="1600" b="1" dirty="0">
                <a:solidFill>
                  <a:schemeClr val="bg1"/>
                </a:solidFill>
                <a:latin typeface="Trebuchet MS" panose="020B0603020202020204" pitchFamily="34" charset="0"/>
              </a:rPr>
              <a:t>objectivistas ou </a:t>
            </a:r>
            <a:r>
              <a:rPr lang="pt-PT" sz="1600" b="1" dirty="0" err="1">
                <a:solidFill>
                  <a:schemeClr val="bg1"/>
                </a:solidFill>
                <a:latin typeface="Trebuchet MS" panose="020B0603020202020204" pitchFamily="34" charset="0"/>
              </a:rPr>
              <a:t>externistas</a:t>
            </a:r>
            <a:r>
              <a:rPr lang="pt-PT" sz="1600" b="1" dirty="0">
                <a:solidFill>
                  <a:schemeClr val="bg1"/>
                </a:solidFill>
                <a:latin typeface="Trebuchet MS" panose="020B0603020202020204" pitchFamily="34" charset="0"/>
              </a:rPr>
              <a:t> de razões</a:t>
            </a:r>
            <a:r>
              <a:rPr lang="pt-PT" sz="1600" dirty="0">
                <a:solidFill>
                  <a:schemeClr val="bg1"/>
                </a:solidFill>
                <a:latin typeface="Trebuchet MS" panose="020B0603020202020204" pitchFamily="34" charset="0"/>
              </a:rPr>
              <a:t>, como Derek Parfit </a:t>
            </a:r>
            <a:r>
              <a:rPr lang="pt-PT" sz="1600" i="1" dirty="0">
                <a:solidFill>
                  <a:schemeClr val="bg1"/>
                </a:solidFill>
                <a:latin typeface="Trebuchet MS" panose="020B0603020202020204" pitchFamily="34" charset="0"/>
              </a:rPr>
              <a:t>(</a:t>
            </a:r>
            <a:r>
              <a:rPr lang="pt-PT" sz="1600" i="1" dirty="0" err="1">
                <a:solidFill>
                  <a:schemeClr val="bg1"/>
                </a:solidFill>
                <a:latin typeface="Trebuchet MS" panose="020B0603020202020204" pitchFamily="34" charset="0"/>
              </a:rPr>
              <a:t>On</a:t>
            </a:r>
            <a:r>
              <a:rPr lang="pt-PT" sz="1600" i="1" dirty="0">
                <a:solidFill>
                  <a:schemeClr val="bg1"/>
                </a:solidFill>
                <a:latin typeface="Trebuchet MS" panose="020B0603020202020204" pitchFamily="34" charset="0"/>
              </a:rPr>
              <a:t> What </a:t>
            </a:r>
            <a:r>
              <a:rPr lang="pt-PT" sz="1600" i="1" dirty="0" err="1">
                <a:solidFill>
                  <a:schemeClr val="bg1"/>
                </a:solidFill>
                <a:latin typeface="Trebuchet MS" panose="020B0603020202020204" pitchFamily="34" charset="0"/>
              </a:rPr>
              <a:t>Matters</a:t>
            </a:r>
            <a:r>
              <a:rPr lang="pt-PT" sz="1600" dirty="0">
                <a:solidFill>
                  <a:schemeClr val="bg1"/>
                </a:solidFill>
                <a:latin typeface="Trebuchet MS" panose="020B0603020202020204" pitchFamily="34" charset="0"/>
              </a:rPr>
              <a:t>, Vol. 1)</a:t>
            </a:r>
            <a:r>
              <a:rPr lang="pt-PT" sz="1600" i="1" dirty="0">
                <a:solidFill>
                  <a:schemeClr val="bg1"/>
                </a:solidFill>
                <a:latin typeface="Trebuchet MS" panose="020B0603020202020204" pitchFamily="34" charset="0"/>
              </a:rPr>
              <a:t>,</a:t>
            </a:r>
            <a:r>
              <a:rPr lang="pt-PT" sz="1600" dirty="0">
                <a:solidFill>
                  <a:schemeClr val="bg1"/>
                </a:solidFill>
                <a:latin typeface="Trebuchet MS" panose="020B0603020202020204" pitchFamily="34" charset="0"/>
              </a:rPr>
              <a:t> as razões são dadas por factos valorativos objectivos, externos ao agente.</a:t>
            </a:r>
          </a:p>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Há factos valorativos objectivos sobre o que é melhor para nós (e para os que nos são mais próximos);</a:t>
            </a:r>
          </a:p>
          <a:p>
            <a:r>
              <a:rPr lang="pt-PT" sz="1600" dirty="0">
                <a:solidFill>
                  <a:schemeClr val="bg1"/>
                </a:solidFill>
                <a:latin typeface="Trebuchet MS" panose="020B0603020202020204" pitchFamily="34" charset="0"/>
              </a:rPr>
              <a:t>Há também factos valorativos objectivos sobre o que é melhor imparcialmente.</a:t>
            </a:r>
          </a:p>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Um defensor do </a:t>
            </a:r>
            <a:r>
              <a:rPr lang="pt-PT" sz="1600" b="1" dirty="0">
                <a:solidFill>
                  <a:schemeClr val="bg1"/>
                </a:solidFill>
                <a:latin typeface="Trebuchet MS" panose="020B0603020202020204" pitchFamily="34" charset="0"/>
              </a:rPr>
              <a:t>egoísmo racional </a:t>
            </a:r>
            <a:r>
              <a:rPr lang="pt-PT" sz="1600" dirty="0">
                <a:solidFill>
                  <a:schemeClr val="bg1"/>
                </a:solidFill>
                <a:latin typeface="Trebuchet MS" panose="020B0603020202020204" pitchFamily="34" charset="0"/>
              </a:rPr>
              <a:t>dirá que só os primeiros factos nos dão razões para agir.</a:t>
            </a:r>
          </a:p>
          <a:p>
            <a:r>
              <a:rPr lang="pt-PT" sz="1600" dirty="0">
                <a:solidFill>
                  <a:schemeClr val="bg1"/>
                </a:solidFill>
                <a:latin typeface="Trebuchet MS" panose="020B0603020202020204" pitchFamily="34" charset="0"/>
              </a:rPr>
              <a:t>Um defensor do </a:t>
            </a:r>
            <a:r>
              <a:rPr lang="pt-PT" sz="1600" b="1" dirty="0" err="1">
                <a:solidFill>
                  <a:schemeClr val="bg1"/>
                </a:solidFill>
                <a:latin typeface="Trebuchet MS" panose="020B0603020202020204" pitchFamily="34" charset="0"/>
              </a:rPr>
              <a:t>imparcialismo</a:t>
            </a:r>
            <a:r>
              <a:rPr lang="pt-PT" sz="1600" b="1" dirty="0">
                <a:solidFill>
                  <a:schemeClr val="bg1"/>
                </a:solidFill>
                <a:latin typeface="Trebuchet MS" panose="020B0603020202020204" pitchFamily="34" charset="0"/>
              </a:rPr>
              <a:t> racional </a:t>
            </a:r>
            <a:r>
              <a:rPr lang="pt-PT" sz="1600" dirty="0">
                <a:solidFill>
                  <a:schemeClr val="bg1"/>
                </a:solidFill>
                <a:latin typeface="Trebuchet MS" panose="020B0603020202020204" pitchFamily="34" charset="0"/>
              </a:rPr>
              <a:t>dirá que só os segundo factos nos razões para agir.</a:t>
            </a: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Parfit rejeita ambas as perspectivas e defende uma posição «ampla», dualista (inspirada em Sidgwick):</a:t>
            </a:r>
          </a:p>
          <a:p>
            <a:pPr lvl="1"/>
            <a:r>
              <a:rPr lang="pt-PT" sz="1600" dirty="0">
                <a:solidFill>
                  <a:schemeClr val="bg1"/>
                </a:solidFill>
                <a:latin typeface="Trebuchet MS" panose="020B0603020202020204" pitchFamily="34" charset="0"/>
              </a:rPr>
              <a:t>Temos razões parciais para agir, dadas pelos factos do primeiro tipo;</a:t>
            </a:r>
          </a:p>
          <a:p>
            <a:pPr lvl="1"/>
            <a:r>
              <a:rPr lang="pt-PT" sz="1600" dirty="0">
                <a:solidFill>
                  <a:schemeClr val="bg1"/>
                </a:solidFill>
                <a:latin typeface="Trebuchet MS" panose="020B0603020202020204" pitchFamily="34" charset="0"/>
              </a:rPr>
              <a:t>Mas também temos razões imparciais para agir, dadas pelos factos do segundo tipo.</a:t>
            </a:r>
          </a:p>
          <a:p>
            <a:pPr lvl="1"/>
            <a:r>
              <a:rPr lang="pt-PT" sz="1600" dirty="0">
                <a:solidFill>
                  <a:schemeClr val="bg1"/>
                </a:solidFill>
                <a:latin typeface="Trebuchet MS" panose="020B0603020202020204" pitchFamily="34" charset="0"/>
              </a:rPr>
              <a:t>Quando as razões parciais estão em conflito com as imparciais, geralmente temos </a:t>
            </a:r>
            <a:r>
              <a:rPr lang="pt-PT" sz="1600" i="1" dirty="0">
                <a:solidFill>
                  <a:schemeClr val="bg1"/>
                </a:solidFill>
                <a:latin typeface="Trebuchet MS" panose="020B0603020202020204" pitchFamily="34" charset="0"/>
              </a:rPr>
              <a:t>razões suficientes </a:t>
            </a:r>
            <a:r>
              <a:rPr lang="pt-PT" sz="1600" dirty="0">
                <a:solidFill>
                  <a:schemeClr val="bg1"/>
                </a:solidFill>
                <a:latin typeface="Trebuchet MS" panose="020B0603020202020204" pitchFamily="34" charset="0"/>
              </a:rPr>
              <a:t>para fazer tanto o que é melhor para nós (e para os que nos são mais próximos) como o que é melhor imparcialmente.</a:t>
            </a:r>
          </a:p>
          <a:p>
            <a:pPr marL="0" indent="0">
              <a:buNone/>
            </a:pP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6173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Para os subjectivistas ou internistas de razões, como Bernard Williams, as razões são dadas por atitudes do agente.</a:t>
            </a: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Um exemplo de </a:t>
            </a:r>
            <a:r>
              <a:rPr lang="pt-PT" sz="1600" dirty="0" err="1">
                <a:solidFill>
                  <a:schemeClr val="bg1"/>
                </a:solidFill>
                <a:latin typeface="Trebuchet MS" panose="020B0603020202020204" pitchFamily="34" charset="0"/>
              </a:rPr>
              <a:t>subjectivismo</a:t>
            </a:r>
            <a:r>
              <a:rPr lang="pt-PT" sz="1600" dirty="0">
                <a:solidFill>
                  <a:schemeClr val="bg1"/>
                </a:solidFill>
                <a:latin typeface="Trebuchet MS" panose="020B0603020202020204" pitchFamily="34" charset="0"/>
              </a:rPr>
              <a:t>:</a:t>
            </a: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Outro exemplo:</a:t>
            </a: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aixaDeTexto 3">
            <a:extLst>
              <a:ext uri="{FF2B5EF4-FFF2-40B4-BE49-F238E27FC236}">
                <a16:creationId xmlns:a16="http://schemas.microsoft.com/office/drawing/2014/main" id="{19472C7F-7923-2BDF-3540-5E014C38BDB3}"/>
              </a:ext>
            </a:extLst>
          </p:cNvPr>
          <p:cNvSpPr txBox="1"/>
          <p:nvPr/>
        </p:nvSpPr>
        <p:spPr>
          <a:xfrm>
            <a:off x="2912126" y="2458092"/>
            <a:ext cx="6367748" cy="830997"/>
          </a:xfrm>
          <a:prstGeom prst="rect">
            <a:avLst/>
          </a:prstGeom>
          <a:solidFill>
            <a:schemeClr val="accent2">
              <a:lumMod val="75000"/>
            </a:schemeClr>
          </a:solidFill>
        </p:spPr>
        <p:txBody>
          <a:bodyPr wrap="square" rtlCol="0">
            <a:spAutoFit/>
          </a:bodyPr>
          <a:lstStyle/>
          <a:p>
            <a:pPr marL="0" indent="0" algn="just">
              <a:buNone/>
              <a:defRPr/>
            </a:pPr>
            <a:r>
              <a:rPr lang="pt-BR" sz="1600" dirty="0">
                <a:solidFill>
                  <a:schemeClr val="bg1"/>
                </a:solidFill>
                <a:latin typeface="Trebuchet MS" pitchFamily="34" charset="0"/>
              </a:rPr>
              <a:t>Teoria dos Desejos Informados: O que temos mais razão para fazer é aquilo que melhor realizaria aqueles desejos télicos, ou fins, que teríamos agora se conhecêssemos todos os factos relevantes</a:t>
            </a:r>
          </a:p>
        </p:txBody>
      </p:sp>
      <p:sp>
        <p:nvSpPr>
          <p:cNvPr id="6" name="CaixaDeTexto 5">
            <a:extLst>
              <a:ext uri="{FF2B5EF4-FFF2-40B4-BE49-F238E27FC236}">
                <a16:creationId xmlns:a16="http://schemas.microsoft.com/office/drawing/2014/main" id="{D88C7103-6E7B-21B3-0064-ABB5D4FF8D9D}"/>
              </a:ext>
            </a:extLst>
          </p:cNvPr>
          <p:cNvSpPr txBox="1"/>
          <p:nvPr/>
        </p:nvSpPr>
        <p:spPr>
          <a:xfrm>
            <a:off x="2884537" y="4206026"/>
            <a:ext cx="6367748" cy="830997"/>
          </a:xfrm>
          <a:prstGeom prst="rect">
            <a:avLst/>
          </a:prstGeom>
          <a:solidFill>
            <a:schemeClr val="accent2">
              <a:lumMod val="75000"/>
            </a:schemeClr>
          </a:solidFill>
        </p:spPr>
        <p:txBody>
          <a:bodyPr wrap="square" rtlCol="0">
            <a:spAutoFit/>
          </a:bodyPr>
          <a:lstStyle/>
          <a:p>
            <a:pPr marL="0" indent="0" algn="just">
              <a:buNone/>
              <a:defRPr/>
            </a:pPr>
            <a:r>
              <a:rPr lang="pt-BR" sz="1600" dirty="0">
                <a:solidFill>
                  <a:schemeClr val="bg1"/>
                </a:solidFill>
                <a:latin typeface="Trebuchet MS" pitchFamily="34" charset="0"/>
              </a:rPr>
              <a:t>Teoria Deliberativa: O que temos mais razão para fazer é aquilo que, após uma deliberação plenamente informada e racional, escolheríamos fazer.</a:t>
            </a:r>
          </a:p>
        </p:txBody>
      </p:sp>
    </p:spTree>
    <p:extLst>
      <p:ext uri="{BB962C8B-B14F-4D97-AF65-F5344CB8AC3E}">
        <p14:creationId xmlns:p14="http://schemas.microsoft.com/office/powerpoint/2010/main" val="180923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razões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Para refutar o subjectivismo de razões, Parfit propõe o </a:t>
            </a:r>
            <a:r>
              <a:rPr lang="pt-PT" sz="1600" b="1" dirty="0">
                <a:solidFill>
                  <a:schemeClr val="bg1"/>
                </a:solidFill>
                <a:latin typeface="Trebuchet MS" panose="020B0603020202020204" pitchFamily="34" charset="0"/>
              </a:rPr>
              <a:t>argumento da agonia</a:t>
            </a:r>
            <a:r>
              <a:rPr lang="pt-PT" sz="1600" dirty="0">
                <a:solidFill>
                  <a:schemeClr val="bg1"/>
                </a:solidFill>
                <a:latin typeface="Trebuchet MS" panose="020B0603020202020204" pitchFamily="34" charset="0"/>
              </a:rPr>
              <a:t>:</a:t>
            </a:r>
          </a:p>
          <a:p>
            <a:pPr marL="0" indent="0">
              <a:buNone/>
            </a:pPr>
            <a:endParaRPr lang="pt-PT" sz="1600" dirty="0">
              <a:solidFill>
                <a:schemeClr val="bg1"/>
              </a:solidFill>
              <a:latin typeface="Trebuchet MS" panose="020B0603020202020204" pitchFamily="34" charset="0"/>
            </a:endParaRPr>
          </a:p>
          <a:p>
            <a:pPr marL="0" indent="0">
              <a:buNone/>
            </a:pPr>
            <a:r>
              <a:rPr lang="pt-BR" sz="1600" dirty="0">
                <a:solidFill>
                  <a:schemeClr val="bg1"/>
                </a:solidFill>
                <a:latin typeface="Trebuchet MS" panose="020B0603020202020204" pitchFamily="34" charset="0"/>
              </a:rPr>
              <a:t>	(1)	Todos temos uma razão para querer evitar, e para tentar evitar, toda a agonia futura.</a:t>
            </a:r>
          </a:p>
          <a:p>
            <a:pPr marL="0" indent="0">
              <a:buNone/>
            </a:pPr>
            <a:r>
              <a:rPr lang="pt-BR" sz="1600" dirty="0">
                <a:solidFill>
                  <a:schemeClr val="bg1"/>
                </a:solidFill>
                <a:latin typeface="Trebuchet MS" panose="020B0603020202020204" pitchFamily="34" charset="0"/>
              </a:rPr>
              <a:t>	(2)	O subjectivismo implica que não temos essa razão.</a:t>
            </a:r>
          </a:p>
          <a:p>
            <a:pPr marL="0" indent="0">
              <a:buNone/>
            </a:pPr>
            <a:r>
              <a:rPr lang="pt-BR" sz="1600" dirty="0">
                <a:solidFill>
                  <a:schemeClr val="bg1"/>
                </a:solidFill>
                <a:latin typeface="Trebuchet MS" panose="020B0603020202020204" pitchFamily="34" charset="0"/>
              </a:rPr>
              <a:t>		Logo, o subjectivismo é falso.</a:t>
            </a: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Em (1),</a:t>
            </a:r>
            <a:r>
              <a:rPr lang="pt-BR" sz="1600" dirty="0">
                <a:solidFill>
                  <a:schemeClr val="bg1"/>
                </a:solidFill>
                <a:latin typeface="Trebuchet MS" panose="020B0603020202020204" pitchFamily="34" charset="0"/>
              </a:rPr>
              <a:t> o termo «todos» refere não só as pessoas existentes, mas todas as pessoas possíveis.</a:t>
            </a:r>
          </a:p>
          <a:p>
            <a:r>
              <a:rPr lang="pt-BR" sz="1600" dirty="0">
                <a:solidFill>
                  <a:schemeClr val="bg1"/>
                </a:solidFill>
                <a:latin typeface="Trebuchet MS" panose="020B0603020202020204" pitchFamily="34" charset="0"/>
              </a:rPr>
              <a:t>Noutro aspecto, esta premissa é mais modesta do que talvez possa parecer.</a:t>
            </a:r>
          </a:p>
          <a:p>
            <a:pPr lvl="1"/>
            <a:r>
              <a:rPr lang="pt-BR" sz="1600" dirty="0">
                <a:solidFill>
                  <a:schemeClr val="bg1"/>
                </a:solidFill>
                <a:latin typeface="Trebuchet MS" panose="020B0603020202020204" pitchFamily="34" charset="0"/>
              </a:rPr>
              <a:t>A ideia é apenas que todos têm sempre </a:t>
            </a:r>
            <a:r>
              <a:rPr lang="pt-BR" sz="1600" i="1" dirty="0">
                <a:solidFill>
                  <a:schemeClr val="bg1"/>
                </a:solidFill>
                <a:latin typeface="Trebuchet MS" panose="020B0603020202020204" pitchFamily="34" charset="0"/>
              </a:rPr>
              <a:t>uma</a:t>
            </a:r>
            <a:r>
              <a:rPr lang="pt-BR" sz="1600" dirty="0">
                <a:solidFill>
                  <a:schemeClr val="bg1"/>
                </a:solidFill>
                <a:latin typeface="Trebuchet MS" panose="020B0603020202020204" pitchFamily="34" charset="0"/>
              </a:rPr>
              <a:t> razão para ter aversão à agonia.</a:t>
            </a:r>
          </a:p>
          <a:p>
            <a:pPr lvl="1"/>
            <a:r>
              <a:rPr lang="pt-BR" sz="1600" dirty="0">
                <a:solidFill>
                  <a:schemeClr val="bg1"/>
                </a:solidFill>
                <a:latin typeface="Trebuchet MS" panose="020B0603020202020204" pitchFamily="34" charset="0"/>
              </a:rPr>
              <a:t>Essa razão poderá não ser decisiva.</a:t>
            </a:r>
          </a:p>
          <a:p>
            <a:pPr marL="457200" lvl="1"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(2) afirma que </a:t>
            </a:r>
            <a:r>
              <a:rPr lang="pt-BR" sz="1600" i="1" dirty="0">
                <a:solidFill>
                  <a:schemeClr val="bg1"/>
                </a:solidFill>
                <a:latin typeface="Trebuchet MS" panose="020B0603020202020204" pitchFamily="34" charset="0"/>
              </a:rPr>
              <a:t>qualquer</a:t>
            </a:r>
            <a:r>
              <a:rPr lang="pt-BR" sz="1600" dirty="0">
                <a:solidFill>
                  <a:schemeClr val="bg1"/>
                </a:solidFill>
                <a:latin typeface="Trebuchet MS" panose="020B0603020202020204" pitchFamily="34" charset="0"/>
              </a:rPr>
              <a:t> versão de subjectivismo implica que, </a:t>
            </a:r>
            <a:r>
              <a:rPr lang="pt-BR" sz="1600" i="1" dirty="0">
                <a:solidFill>
                  <a:schemeClr val="bg1"/>
                </a:solidFill>
                <a:latin typeface="Trebuchet MS" panose="020B0603020202020204" pitchFamily="34" charset="0"/>
              </a:rPr>
              <a:t>por vezes</a:t>
            </a:r>
            <a:r>
              <a:rPr lang="pt-BR" sz="1600" dirty="0">
                <a:solidFill>
                  <a:schemeClr val="bg1"/>
                </a:solidFill>
                <a:latin typeface="Trebuchet MS" panose="020B0603020202020204" pitchFamily="34" charset="0"/>
              </a:rPr>
              <a:t>, alguns agentes não terão uma razão para evitar a sua agonia futura.</a:t>
            </a: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8738AF-72E7-426E-A484-BC06AA43946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385372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586</TotalTime>
  <Words>2820</Words>
  <Application>Microsoft Office PowerPoint</Application>
  <PresentationFormat>Ecrã Panorâmico</PresentationFormat>
  <Paragraphs>289</Paragraphs>
  <Slides>20</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20</vt:i4>
      </vt:variant>
    </vt:vector>
  </HeadingPairs>
  <TitlesOfParts>
    <vt:vector size="25" baseType="lpstr">
      <vt:lpstr>Arial</vt:lpstr>
      <vt:lpstr>Calibri</vt:lpstr>
      <vt:lpstr>Calibri Light</vt:lpstr>
      <vt:lpstr>Trebuchet MS</vt:lpstr>
      <vt:lpstr>Tema do Office</vt:lpstr>
      <vt:lpstr>Razões e Moralidade   </vt:lpstr>
      <vt:lpstr>razões </vt:lpstr>
      <vt:lpstr>razões motivantes </vt:lpstr>
      <vt:lpstr>juízos morais e motivação </vt:lpstr>
      <vt:lpstr>juízos morais e motivação </vt:lpstr>
      <vt:lpstr>juízos morais e motivação </vt:lpstr>
      <vt:lpstr>razões </vt:lpstr>
      <vt:lpstr>razões</vt:lpstr>
      <vt:lpstr>razões</vt:lpstr>
      <vt:lpstr>razões</vt:lpstr>
      <vt:lpstr>razões</vt:lpstr>
      <vt:lpstr>razões</vt:lpstr>
      <vt:lpstr>razões</vt:lpstr>
      <vt:lpstr>razões</vt:lpstr>
      <vt:lpstr>razões</vt:lpstr>
      <vt:lpstr>razões</vt:lpstr>
      <vt:lpstr>razões e obrigações </vt:lpstr>
      <vt:lpstr>razões e obrigações </vt:lpstr>
      <vt:lpstr>razões e obrigações </vt:lpstr>
      <vt:lpstr>razões e obrigações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Idealismo de Berkeley   </dc:title>
  <dc:creator>Pedro Miguel Galvão Lourenço</dc:creator>
  <cp:lastModifiedBy>pmgalvao@campus.ul.pt</cp:lastModifiedBy>
  <cp:revision>8</cp:revision>
  <dcterms:created xsi:type="dcterms:W3CDTF">2022-12-04T02:22:45Z</dcterms:created>
  <dcterms:modified xsi:type="dcterms:W3CDTF">2024-10-09T01:23:53Z</dcterms:modified>
</cp:coreProperties>
</file>